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5"/>
  </p:notesMasterIdLst>
  <p:sldIdLst>
    <p:sldId id="355" r:id="rId2"/>
    <p:sldId id="321" r:id="rId3"/>
    <p:sldId id="325" r:id="rId4"/>
  </p:sldIdLst>
  <p:sldSz cx="11520488" cy="162004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becca Leeman-Neill" initials="RL" lastIdx="20" clrIdx="0">
    <p:extLst>
      <p:ext uri="{19B8F6BF-5375-455C-9EA6-DF929625EA0E}">
        <p15:presenceInfo xmlns:p15="http://schemas.microsoft.com/office/powerpoint/2012/main" userId="3826249e60737e65" providerId="Windows Live"/>
      </p:ext>
    </p:extLst>
  </p:cmAuthor>
  <p:cmAuthor id="2" name="SONG Dong" initials="SD" lastIdx="2" clrIdx="1">
    <p:extLst>
      <p:ext uri="{19B8F6BF-5375-455C-9EA6-DF929625EA0E}">
        <p15:presenceInfo xmlns:p15="http://schemas.microsoft.com/office/powerpoint/2012/main" userId="S::dsongad@connect.ust.hk::4bf91ca9-0b48-43c3-873b-95bba6b7e13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E85FB"/>
    <a:srgbClr val="FF9902"/>
    <a:srgbClr val="3332FF"/>
    <a:srgbClr val="B3DF8A"/>
    <a:srgbClr val="FD989A"/>
    <a:srgbClr val="9FBCD9"/>
    <a:srgbClr val="9EDCA0"/>
    <a:srgbClr val="FDBBB6"/>
    <a:srgbClr val="B0CDFF"/>
    <a:srgbClr val="9DDF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460328-BE01-4EFF-B735-7ABA4BF0B5CE}" v="16" dt="2021-12-04T17:54:14.2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12" autoAdjust="0"/>
    <p:restoredTop sz="97684"/>
  </p:normalViewPr>
  <p:slideViewPr>
    <p:cSldViewPr snapToGrid="0" snapToObjects="1">
      <p:cViewPr varScale="1">
        <p:scale>
          <a:sx n="83" d="100"/>
          <a:sy n="83" d="100"/>
        </p:scale>
        <p:origin x="4496" y="224"/>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commentAuthors" Target="commentAuthors.xml"/><Relationship Id="rId11" Type="http://schemas.microsoft.com/office/2015/10/relationships/revisionInfo" Target="revisionInfo.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2-27T21:25:22.859" idx="1">
    <p:pos x="10" y="10"/>
    <p:text>The boxes for P3 should be superimposed because they occured at the same time.</p:text>
    <p:extLst>
      <p:ext uri="{C676402C-5697-4E1C-873F-D02D1690AC5C}">
        <p15:threadingInfo xmlns:p15="http://schemas.microsoft.com/office/powerpoint/2012/main" timeZoneBias="300"/>
      </p:ext>
    </p:extLst>
  </p:cm>
  <p:cm authorId="1" dt="2022-02-27T21:28:00.489" idx="2">
    <p:pos x="180" y="2"/>
    <p:text>Can we provide any more info than "intergenic" and "?" in 1B?</p:text>
    <p:extLst>
      <p:ext uri="{C676402C-5697-4E1C-873F-D02D1690AC5C}">
        <p15:threadingInfo xmlns:p15="http://schemas.microsoft.com/office/powerpoint/2012/main" timeZoneBias="300"/>
      </p:ext>
    </p:extLst>
  </p:cm>
  <p:cm authorId="2" dt="2022-03-02T19:16:24.240" idx="1">
    <p:pos x="180" y="138"/>
    <p:text>The "?" here is because we do not know the translocation partner, there are just many split reads on the breakpoint. I run blat &amp; blast for those reads, but no result output.</p:text>
    <p:extLst>
      <p:ext uri="{C676402C-5697-4E1C-873F-D02D1690AC5C}">
        <p15:threadingInfo xmlns:p15="http://schemas.microsoft.com/office/powerpoint/2012/main" timeZoneBias="-480">
          <p15:parentCm authorId="1" idx="2"/>
        </p15:threadingInfo>
      </p:ext>
    </p:extLst>
  </p:cm>
  <p:cm authorId="1" dt="2022-02-27T21:40:54.446" idx="3">
    <p:pos x="378" y="8"/>
    <p:text>I would take out the word "tumor" from the x axes in D. Also, we refer to this as "variant allele frequency (VAF)" elsewhere in the paper and I thought that was a more universally recognized term? As I mentioned in the text, showing that some of the FL have MYC translocations brings up additional issues that might need to be discussed--FL with double hit are a recognized occurence but are supposed to be pretty rare. It is difficult to sort out in P3 because it was the same sample as the DHL and so contamination in microdissection could account for this. But it seems P4 was an FL with MYC rearrangement. But we're only showing it in E (not in C). We need to decide how much to mention abouyt this.</p:text>
    <p:extLst>
      <p:ext uri="{C676402C-5697-4E1C-873F-D02D1690AC5C}">
        <p15:threadingInfo xmlns:p15="http://schemas.microsoft.com/office/powerpoint/2012/main" timeZoneBias="300"/>
      </p:ext>
    </p:extLst>
  </p:cm>
  <p:cm authorId="2" dt="2022-03-02T21:43:13.722" idx="2">
    <p:pos x="378" y="144"/>
    <p:text>MYC-IGH breakpoint in P3-FL has been added in figure C, P4 was not shown because it's not IGH involved SV</p:text>
    <p:extLst>
      <p:ext uri="{C676402C-5697-4E1C-873F-D02D1690AC5C}">
        <p15:threadingInfo xmlns:p15="http://schemas.microsoft.com/office/powerpoint/2012/main" timeZoneBias="-480">
          <p15:parentCm authorId="1" idx="3"/>
        </p15:threadingInfo>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247993-031F-8547-9232-57E8E5F61B3B}" type="datetimeFigureOut">
              <a:rPr lang="en-US" smtClean="0"/>
              <a:t>6/4/22</a:t>
            </a:fld>
            <a:endParaRPr lang="en-US" dirty="0"/>
          </a:p>
        </p:txBody>
      </p:sp>
      <p:sp>
        <p:nvSpPr>
          <p:cNvPr id="4" name="Slide Image Placeholder 3"/>
          <p:cNvSpPr>
            <a:spLocks noGrp="1" noRot="1" noChangeAspect="1"/>
          </p:cNvSpPr>
          <p:nvPr>
            <p:ph type="sldImg" idx="2"/>
          </p:nvPr>
        </p:nvSpPr>
        <p:spPr>
          <a:xfrm>
            <a:off x="2332038" y="1143000"/>
            <a:ext cx="219392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06AEC1-E976-9547-B598-D05CC44B4F55}" type="slidenum">
              <a:rPr lang="en-US" smtClean="0"/>
              <a:t>‹#›</a:t>
            </a:fld>
            <a:endParaRPr lang="en-US" dirty="0"/>
          </a:p>
        </p:txBody>
      </p:sp>
    </p:spTree>
    <p:extLst>
      <p:ext uri="{BB962C8B-B14F-4D97-AF65-F5344CB8AC3E}">
        <p14:creationId xmlns:p14="http://schemas.microsoft.com/office/powerpoint/2010/main" val="3421406596"/>
      </p:ext>
    </p:extLst>
  </p:cSld>
  <p:clrMap bg1="lt1" tx1="dk1" bg2="lt2" tx2="dk2" accent1="accent1" accent2="accent2" accent3="accent3" accent4="accent4" accent5="accent5" accent6="accent6" hlink="hlink" folHlink="folHlink"/>
  <p:notesStyle>
    <a:lvl1pPr marL="0" algn="l" defTabSz="1511570" rtl="0" eaLnBrk="1" latinLnBrk="0" hangingPunct="1">
      <a:defRPr sz="1984" kern="1200">
        <a:solidFill>
          <a:schemeClr val="tx1"/>
        </a:solidFill>
        <a:latin typeface="+mn-lt"/>
        <a:ea typeface="+mn-ea"/>
        <a:cs typeface="+mn-cs"/>
      </a:defRPr>
    </a:lvl1pPr>
    <a:lvl2pPr marL="755785" algn="l" defTabSz="1511570" rtl="0" eaLnBrk="1" latinLnBrk="0" hangingPunct="1">
      <a:defRPr sz="1984" kern="1200">
        <a:solidFill>
          <a:schemeClr val="tx1"/>
        </a:solidFill>
        <a:latin typeface="+mn-lt"/>
        <a:ea typeface="+mn-ea"/>
        <a:cs typeface="+mn-cs"/>
      </a:defRPr>
    </a:lvl2pPr>
    <a:lvl3pPr marL="1511570" algn="l" defTabSz="1511570" rtl="0" eaLnBrk="1" latinLnBrk="0" hangingPunct="1">
      <a:defRPr sz="1984" kern="1200">
        <a:solidFill>
          <a:schemeClr val="tx1"/>
        </a:solidFill>
        <a:latin typeface="+mn-lt"/>
        <a:ea typeface="+mn-ea"/>
        <a:cs typeface="+mn-cs"/>
      </a:defRPr>
    </a:lvl3pPr>
    <a:lvl4pPr marL="2267357" algn="l" defTabSz="1511570" rtl="0" eaLnBrk="1" latinLnBrk="0" hangingPunct="1">
      <a:defRPr sz="1984" kern="1200">
        <a:solidFill>
          <a:schemeClr val="tx1"/>
        </a:solidFill>
        <a:latin typeface="+mn-lt"/>
        <a:ea typeface="+mn-ea"/>
        <a:cs typeface="+mn-cs"/>
      </a:defRPr>
    </a:lvl4pPr>
    <a:lvl5pPr marL="3023142" algn="l" defTabSz="1511570" rtl="0" eaLnBrk="1" latinLnBrk="0" hangingPunct="1">
      <a:defRPr sz="1984" kern="1200">
        <a:solidFill>
          <a:schemeClr val="tx1"/>
        </a:solidFill>
        <a:latin typeface="+mn-lt"/>
        <a:ea typeface="+mn-ea"/>
        <a:cs typeface="+mn-cs"/>
      </a:defRPr>
    </a:lvl5pPr>
    <a:lvl6pPr marL="3778927" algn="l" defTabSz="1511570" rtl="0" eaLnBrk="1" latinLnBrk="0" hangingPunct="1">
      <a:defRPr sz="1984" kern="1200">
        <a:solidFill>
          <a:schemeClr val="tx1"/>
        </a:solidFill>
        <a:latin typeface="+mn-lt"/>
        <a:ea typeface="+mn-ea"/>
        <a:cs typeface="+mn-cs"/>
      </a:defRPr>
    </a:lvl6pPr>
    <a:lvl7pPr marL="4534712" algn="l" defTabSz="1511570" rtl="0" eaLnBrk="1" latinLnBrk="0" hangingPunct="1">
      <a:defRPr sz="1984" kern="1200">
        <a:solidFill>
          <a:schemeClr val="tx1"/>
        </a:solidFill>
        <a:latin typeface="+mn-lt"/>
        <a:ea typeface="+mn-ea"/>
        <a:cs typeface="+mn-cs"/>
      </a:defRPr>
    </a:lvl7pPr>
    <a:lvl8pPr marL="5290498" algn="l" defTabSz="1511570" rtl="0" eaLnBrk="1" latinLnBrk="0" hangingPunct="1">
      <a:defRPr sz="1984" kern="1200">
        <a:solidFill>
          <a:schemeClr val="tx1"/>
        </a:solidFill>
        <a:latin typeface="+mn-lt"/>
        <a:ea typeface="+mn-ea"/>
        <a:cs typeface="+mn-cs"/>
      </a:defRPr>
    </a:lvl8pPr>
    <a:lvl9pPr marL="6046284" algn="l" defTabSz="1511570" rtl="0" eaLnBrk="1" latinLnBrk="0" hangingPunct="1">
      <a:defRPr sz="198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Sliding</a:t>
            </a:r>
            <a:r>
              <a:rPr lang="zh-CN" altLang="en-US" dirty="0"/>
              <a:t> </a:t>
            </a:r>
            <a:r>
              <a:rPr lang="en-US" altLang="zh-CN" dirty="0"/>
              <a:t>window</a:t>
            </a:r>
          </a:p>
          <a:p>
            <a:r>
              <a:rPr lang="en-US" altLang="zh-CN" dirty="0"/>
              <a:t>Zoom</a:t>
            </a:r>
            <a:r>
              <a:rPr lang="zh-CN" altLang="en-US" dirty="0"/>
              <a:t> </a:t>
            </a:r>
            <a:r>
              <a:rPr lang="en-US" altLang="zh-CN" dirty="0"/>
              <a:t>in</a:t>
            </a:r>
            <a:r>
              <a:rPr lang="zh-CN" altLang="en-US" dirty="0"/>
              <a:t> </a:t>
            </a:r>
            <a:r>
              <a:rPr lang="en-US" altLang="zh-CN" dirty="0"/>
              <a:t>and</a:t>
            </a:r>
            <a:r>
              <a:rPr lang="zh-CN" altLang="en-US" dirty="0"/>
              <a:t> </a:t>
            </a:r>
            <a:r>
              <a:rPr lang="en-US" altLang="zh-CN" dirty="0"/>
              <a:t>chi</a:t>
            </a:r>
            <a:r>
              <a:rPr lang="zh-CN" altLang="en-US" dirty="0"/>
              <a:t> </a:t>
            </a:r>
            <a:r>
              <a:rPr lang="en-US" altLang="zh-CN" dirty="0"/>
              <a:t>test</a:t>
            </a:r>
            <a:r>
              <a:rPr lang="zh-CN" altLang="en-US" dirty="0"/>
              <a:t> </a:t>
            </a:r>
            <a:r>
              <a:rPr lang="en-US" altLang="zh-CN" dirty="0"/>
              <a:t>for</a:t>
            </a:r>
            <a:r>
              <a:rPr lang="zh-CN" altLang="en-US" dirty="0"/>
              <a:t> </a:t>
            </a:r>
            <a:r>
              <a:rPr lang="en-US" altLang="zh-CN" dirty="0"/>
              <a:t>right</a:t>
            </a:r>
            <a:r>
              <a:rPr lang="zh-CN" altLang="en-US" dirty="0"/>
              <a:t> </a:t>
            </a:r>
            <a:r>
              <a:rPr lang="en-US" altLang="zh-CN" dirty="0"/>
              <a:t>fig</a:t>
            </a:r>
            <a:endParaRPr lang="en-US" dirty="0"/>
          </a:p>
          <a:p>
            <a:endParaRPr lang="en-US" dirty="0"/>
          </a:p>
        </p:txBody>
      </p:sp>
      <p:sp>
        <p:nvSpPr>
          <p:cNvPr id="4" name="Slide Number Placeholder 3"/>
          <p:cNvSpPr>
            <a:spLocks noGrp="1"/>
          </p:cNvSpPr>
          <p:nvPr>
            <p:ph type="sldNum" sz="quarter" idx="5"/>
          </p:nvPr>
        </p:nvSpPr>
        <p:spPr/>
        <p:txBody>
          <a:bodyPr/>
          <a:lstStyle/>
          <a:p>
            <a:fld id="{A306AEC1-E976-9547-B598-D05CC44B4F55}" type="slidenum">
              <a:rPr lang="en-US" smtClean="0"/>
              <a:t>1</a:t>
            </a:fld>
            <a:endParaRPr lang="en-US" dirty="0"/>
          </a:p>
        </p:txBody>
      </p:sp>
    </p:spTree>
    <p:extLst>
      <p:ext uri="{BB962C8B-B14F-4D97-AF65-F5344CB8AC3E}">
        <p14:creationId xmlns:p14="http://schemas.microsoft.com/office/powerpoint/2010/main" val="3286302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4037" y="2651323"/>
            <a:ext cx="9792415" cy="5640152"/>
          </a:xfrm>
        </p:spPr>
        <p:txBody>
          <a:bodyPr anchor="b"/>
          <a:lstStyle>
            <a:lvl1pPr algn="ctr">
              <a:defRPr sz="7559"/>
            </a:lvl1pPr>
          </a:lstStyle>
          <a:p>
            <a:r>
              <a:rPr lang="en-GB"/>
              <a:t>Click to edit Master title style</a:t>
            </a:r>
            <a:endParaRPr lang="en-US" dirty="0"/>
          </a:p>
        </p:txBody>
      </p:sp>
      <p:sp>
        <p:nvSpPr>
          <p:cNvPr id="3" name="Subtitle 2"/>
          <p:cNvSpPr>
            <a:spLocks noGrp="1"/>
          </p:cNvSpPr>
          <p:nvPr>
            <p:ph type="subTitle" idx="1"/>
          </p:nvPr>
        </p:nvSpPr>
        <p:spPr>
          <a:xfrm>
            <a:off x="1440061" y="8508981"/>
            <a:ext cx="8640366" cy="3911355"/>
          </a:xfrm>
        </p:spPr>
        <p:txBody>
          <a:bodyPr/>
          <a:lstStyle>
            <a:lvl1pPr marL="0" indent="0" algn="ctr">
              <a:buNone/>
              <a:defRPr sz="3024"/>
            </a:lvl1pPr>
            <a:lvl2pPr marL="576026" indent="0" algn="ctr">
              <a:buNone/>
              <a:defRPr sz="2520"/>
            </a:lvl2pPr>
            <a:lvl3pPr marL="1152053" indent="0" algn="ctr">
              <a:buNone/>
              <a:defRPr sz="2268"/>
            </a:lvl3pPr>
            <a:lvl4pPr marL="1728079" indent="0" algn="ctr">
              <a:buNone/>
              <a:defRPr sz="2016"/>
            </a:lvl4pPr>
            <a:lvl5pPr marL="2304105" indent="0" algn="ctr">
              <a:buNone/>
              <a:defRPr sz="2016"/>
            </a:lvl5pPr>
            <a:lvl6pPr marL="2880131" indent="0" algn="ctr">
              <a:buNone/>
              <a:defRPr sz="2016"/>
            </a:lvl6pPr>
            <a:lvl7pPr marL="3456158" indent="0" algn="ctr">
              <a:buNone/>
              <a:defRPr sz="2016"/>
            </a:lvl7pPr>
            <a:lvl8pPr marL="4032184" indent="0" algn="ctr">
              <a:buNone/>
              <a:defRPr sz="2016"/>
            </a:lvl8pPr>
            <a:lvl9pPr marL="4608210" indent="0" algn="ctr">
              <a:buNone/>
              <a:defRPr sz="2016"/>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77876B1B-FD4B-094B-862D-64B4F87A212E}" type="datetimeFigureOut">
              <a:rPr lang="en-US" smtClean="0"/>
              <a:t>6/4/22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1913845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7876B1B-FD4B-094B-862D-64B4F87A212E}" type="datetimeFigureOut">
              <a:rPr lang="en-US" smtClean="0"/>
              <a:t>6/4/22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1711993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244350" y="862524"/>
            <a:ext cx="2484105" cy="13729122"/>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792034" y="862524"/>
            <a:ext cx="7308310" cy="1372912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7876B1B-FD4B-094B-862D-64B4F87A212E}" type="datetimeFigureOut">
              <a:rPr lang="en-US" smtClean="0"/>
              <a:t>6/4/22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312173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7876B1B-FD4B-094B-862D-64B4F87A212E}" type="datetimeFigureOut">
              <a:rPr lang="en-US" smtClean="0"/>
              <a:t>6/4/22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3887509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6034" y="4038864"/>
            <a:ext cx="9936421" cy="6738931"/>
          </a:xfrm>
        </p:spPr>
        <p:txBody>
          <a:bodyPr anchor="b"/>
          <a:lstStyle>
            <a:lvl1pPr>
              <a:defRPr sz="7559"/>
            </a:lvl1pPr>
          </a:lstStyle>
          <a:p>
            <a:r>
              <a:rPr lang="en-GB"/>
              <a:t>Click to edit Master title style</a:t>
            </a:r>
            <a:endParaRPr lang="en-US" dirty="0"/>
          </a:p>
        </p:txBody>
      </p:sp>
      <p:sp>
        <p:nvSpPr>
          <p:cNvPr id="3" name="Text Placeholder 2"/>
          <p:cNvSpPr>
            <a:spLocks noGrp="1"/>
          </p:cNvSpPr>
          <p:nvPr>
            <p:ph type="body" idx="1"/>
          </p:nvPr>
        </p:nvSpPr>
        <p:spPr>
          <a:xfrm>
            <a:off x="786034" y="10841548"/>
            <a:ext cx="9936421" cy="3543845"/>
          </a:xfrm>
        </p:spPr>
        <p:txBody>
          <a:bodyPr/>
          <a:lstStyle>
            <a:lvl1pPr marL="0" indent="0">
              <a:buNone/>
              <a:defRPr sz="3024">
                <a:solidFill>
                  <a:schemeClr val="tx1"/>
                </a:solidFill>
              </a:defRPr>
            </a:lvl1pPr>
            <a:lvl2pPr marL="576026" indent="0">
              <a:buNone/>
              <a:defRPr sz="2520">
                <a:solidFill>
                  <a:schemeClr val="tx1">
                    <a:tint val="75000"/>
                  </a:schemeClr>
                </a:solidFill>
              </a:defRPr>
            </a:lvl2pPr>
            <a:lvl3pPr marL="1152053" indent="0">
              <a:buNone/>
              <a:defRPr sz="2268">
                <a:solidFill>
                  <a:schemeClr val="tx1">
                    <a:tint val="75000"/>
                  </a:schemeClr>
                </a:solidFill>
              </a:defRPr>
            </a:lvl3pPr>
            <a:lvl4pPr marL="1728079" indent="0">
              <a:buNone/>
              <a:defRPr sz="2016">
                <a:solidFill>
                  <a:schemeClr val="tx1">
                    <a:tint val="75000"/>
                  </a:schemeClr>
                </a:solidFill>
              </a:defRPr>
            </a:lvl4pPr>
            <a:lvl5pPr marL="2304105" indent="0">
              <a:buNone/>
              <a:defRPr sz="2016">
                <a:solidFill>
                  <a:schemeClr val="tx1">
                    <a:tint val="75000"/>
                  </a:schemeClr>
                </a:solidFill>
              </a:defRPr>
            </a:lvl5pPr>
            <a:lvl6pPr marL="2880131" indent="0">
              <a:buNone/>
              <a:defRPr sz="2016">
                <a:solidFill>
                  <a:schemeClr val="tx1">
                    <a:tint val="75000"/>
                  </a:schemeClr>
                </a:solidFill>
              </a:defRPr>
            </a:lvl6pPr>
            <a:lvl7pPr marL="3456158" indent="0">
              <a:buNone/>
              <a:defRPr sz="2016">
                <a:solidFill>
                  <a:schemeClr val="tx1">
                    <a:tint val="75000"/>
                  </a:schemeClr>
                </a:solidFill>
              </a:defRPr>
            </a:lvl7pPr>
            <a:lvl8pPr marL="4032184" indent="0">
              <a:buNone/>
              <a:defRPr sz="2016">
                <a:solidFill>
                  <a:schemeClr val="tx1">
                    <a:tint val="75000"/>
                  </a:schemeClr>
                </a:solidFill>
              </a:defRPr>
            </a:lvl8pPr>
            <a:lvl9pPr marL="4608210" indent="0">
              <a:buNone/>
              <a:defRPr sz="2016">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77876B1B-FD4B-094B-862D-64B4F87A212E}" type="datetimeFigureOut">
              <a:rPr lang="en-US" smtClean="0"/>
              <a:t>6/4/22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4188910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792034" y="4312617"/>
            <a:ext cx="4896207" cy="102790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32247" y="4312617"/>
            <a:ext cx="4896207" cy="102790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77876B1B-FD4B-094B-862D-64B4F87A212E}" type="datetimeFigureOut">
              <a:rPr lang="en-US" smtClean="0"/>
              <a:t>6/4/22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528061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93534" y="862527"/>
            <a:ext cx="9936421" cy="3131336"/>
          </a:xfrm>
        </p:spPr>
        <p:txBody>
          <a:bodyPr/>
          <a:lstStyle/>
          <a:p>
            <a:r>
              <a:rPr lang="en-GB"/>
              <a:t>Click to edit Master title style</a:t>
            </a:r>
            <a:endParaRPr lang="en-US" dirty="0"/>
          </a:p>
        </p:txBody>
      </p:sp>
      <p:sp>
        <p:nvSpPr>
          <p:cNvPr id="3" name="Text Placeholder 2"/>
          <p:cNvSpPr>
            <a:spLocks noGrp="1"/>
          </p:cNvSpPr>
          <p:nvPr>
            <p:ph type="body" idx="1"/>
          </p:nvPr>
        </p:nvSpPr>
        <p:spPr>
          <a:xfrm>
            <a:off x="793535" y="3971359"/>
            <a:ext cx="4873706" cy="1946301"/>
          </a:xfrm>
        </p:spPr>
        <p:txBody>
          <a:bodyPr anchor="b"/>
          <a:lstStyle>
            <a:lvl1pPr marL="0" indent="0">
              <a:buNone/>
              <a:defRPr sz="3024" b="1"/>
            </a:lvl1pPr>
            <a:lvl2pPr marL="576026" indent="0">
              <a:buNone/>
              <a:defRPr sz="2520" b="1"/>
            </a:lvl2pPr>
            <a:lvl3pPr marL="1152053" indent="0">
              <a:buNone/>
              <a:defRPr sz="2268" b="1"/>
            </a:lvl3pPr>
            <a:lvl4pPr marL="1728079" indent="0">
              <a:buNone/>
              <a:defRPr sz="2016" b="1"/>
            </a:lvl4pPr>
            <a:lvl5pPr marL="2304105" indent="0">
              <a:buNone/>
              <a:defRPr sz="2016" b="1"/>
            </a:lvl5pPr>
            <a:lvl6pPr marL="2880131" indent="0">
              <a:buNone/>
              <a:defRPr sz="2016" b="1"/>
            </a:lvl6pPr>
            <a:lvl7pPr marL="3456158" indent="0">
              <a:buNone/>
              <a:defRPr sz="2016" b="1"/>
            </a:lvl7pPr>
            <a:lvl8pPr marL="4032184" indent="0">
              <a:buNone/>
              <a:defRPr sz="2016" b="1"/>
            </a:lvl8pPr>
            <a:lvl9pPr marL="4608210" indent="0">
              <a:buNone/>
              <a:defRPr sz="2016" b="1"/>
            </a:lvl9pPr>
          </a:lstStyle>
          <a:p>
            <a:pPr lvl="0"/>
            <a:r>
              <a:rPr lang="en-GB"/>
              <a:t>Click to edit Master text styles</a:t>
            </a:r>
          </a:p>
        </p:txBody>
      </p:sp>
      <p:sp>
        <p:nvSpPr>
          <p:cNvPr id="4" name="Content Placeholder 3"/>
          <p:cNvSpPr>
            <a:spLocks noGrp="1"/>
          </p:cNvSpPr>
          <p:nvPr>
            <p:ph sz="half" idx="2"/>
          </p:nvPr>
        </p:nvSpPr>
        <p:spPr>
          <a:xfrm>
            <a:off x="793535" y="5917660"/>
            <a:ext cx="4873706" cy="87039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832248" y="3971359"/>
            <a:ext cx="4897708" cy="1946301"/>
          </a:xfrm>
        </p:spPr>
        <p:txBody>
          <a:bodyPr anchor="b"/>
          <a:lstStyle>
            <a:lvl1pPr marL="0" indent="0">
              <a:buNone/>
              <a:defRPr sz="3024" b="1"/>
            </a:lvl1pPr>
            <a:lvl2pPr marL="576026" indent="0">
              <a:buNone/>
              <a:defRPr sz="2520" b="1"/>
            </a:lvl2pPr>
            <a:lvl3pPr marL="1152053" indent="0">
              <a:buNone/>
              <a:defRPr sz="2268" b="1"/>
            </a:lvl3pPr>
            <a:lvl4pPr marL="1728079" indent="0">
              <a:buNone/>
              <a:defRPr sz="2016" b="1"/>
            </a:lvl4pPr>
            <a:lvl5pPr marL="2304105" indent="0">
              <a:buNone/>
              <a:defRPr sz="2016" b="1"/>
            </a:lvl5pPr>
            <a:lvl6pPr marL="2880131" indent="0">
              <a:buNone/>
              <a:defRPr sz="2016" b="1"/>
            </a:lvl6pPr>
            <a:lvl7pPr marL="3456158" indent="0">
              <a:buNone/>
              <a:defRPr sz="2016" b="1"/>
            </a:lvl7pPr>
            <a:lvl8pPr marL="4032184" indent="0">
              <a:buNone/>
              <a:defRPr sz="2016" b="1"/>
            </a:lvl8pPr>
            <a:lvl9pPr marL="4608210" indent="0">
              <a:buNone/>
              <a:defRPr sz="2016" b="1"/>
            </a:lvl9pPr>
          </a:lstStyle>
          <a:p>
            <a:pPr lvl="0"/>
            <a:r>
              <a:rPr lang="en-GB"/>
              <a:t>Click to edit Master text styles</a:t>
            </a:r>
          </a:p>
        </p:txBody>
      </p:sp>
      <p:sp>
        <p:nvSpPr>
          <p:cNvPr id="6" name="Content Placeholder 5"/>
          <p:cNvSpPr>
            <a:spLocks noGrp="1"/>
          </p:cNvSpPr>
          <p:nvPr>
            <p:ph sz="quarter" idx="4"/>
          </p:nvPr>
        </p:nvSpPr>
        <p:spPr>
          <a:xfrm>
            <a:off x="5832248" y="5917660"/>
            <a:ext cx="4897708" cy="87039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7876B1B-FD4B-094B-862D-64B4F87A212E}" type="datetimeFigureOut">
              <a:rPr lang="en-US" smtClean="0"/>
              <a:t>6/4/22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917569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7876B1B-FD4B-094B-862D-64B4F87A212E}" type="datetimeFigureOut">
              <a:rPr lang="en-US" smtClean="0"/>
              <a:t>6/4/22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71331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876B1B-FD4B-094B-862D-64B4F87A212E}" type="datetimeFigureOut">
              <a:rPr lang="en-US" smtClean="0"/>
              <a:t>6/4/22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3009898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3534" y="1080029"/>
            <a:ext cx="3715657" cy="3780102"/>
          </a:xfrm>
        </p:spPr>
        <p:txBody>
          <a:bodyPr anchor="b"/>
          <a:lstStyle>
            <a:lvl1pPr>
              <a:defRPr sz="4032"/>
            </a:lvl1pPr>
          </a:lstStyle>
          <a:p>
            <a:r>
              <a:rPr lang="en-GB"/>
              <a:t>Click to edit Master title style</a:t>
            </a:r>
            <a:endParaRPr lang="en-US" dirty="0"/>
          </a:p>
        </p:txBody>
      </p:sp>
      <p:sp>
        <p:nvSpPr>
          <p:cNvPr id="3" name="Content Placeholder 2"/>
          <p:cNvSpPr>
            <a:spLocks noGrp="1"/>
          </p:cNvSpPr>
          <p:nvPr>
            <p:ph idx="1"/>
          </p:nvPr>
        </p:nvSpPr>
        <p:spPr>
          <a:xfrm>
            <a:off x="4897708" y="2332567"/>
            <a:ext cx="5832247" cy="11512811"/>
          </a:xfrm>
        </p:spPr>
        <p:txBody>
          <a:bodyPr/>
          <a:lstStyle>
            <a:lvl1pPr>
              <a:defRPr sz="4032"/>
            </a:lvl1pPr>
            <a:lvl2pPr>
              <a:defRPr sz="3528"/>
            </a:lvl2pPr>
            <a:lvl3pPr>
              <a:defRPr sz="3024"/>
            </a:lvl3pPr>
            <a:lvl4pPr>
              <a:defRPr sz="2520"/>
            </a:lvl4pPr>
            <a:lvl5pPr>
              <a:defRPr sz="2520"/>
            </a:lvl5pPr>
            <a:lvl6pPr>
              <a:defRPr sz="2520"/>
            </a:lvl6pPr>
            <a:lvl7pPr>
              <a:defRPr sz="2520"/>
            </a:lvl7pPr>
            <a:lvl8pPr>
              <a:defRPr sz="2520"/>
            </a:lvl8pPr>
            <a:lvl9pPr>
              <a:defRPr sz="252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93534" y="4860131"/>
            <a:ext cx="3715657" cy="9003995"/>
          </a:xfrm>
        </p:spPr>
        <p:txBody>
          <a:bodyPr/>
          <a:lstStyle>
            <a:lvl1pPr marL="0" indent="0">
              <a:buNone/>
              <a:defRPr sz="2016"/>
            </a:lvl1pPr>
            <a:lvl2pPr marL="576026" indent="0">
              <a:buNone/>
              <a:defRPr sz="1764"/>
            </a:lvl2pPr>
            <a:lvl3pPr marL="1152053" indent="0">
              <a:buNone/>
              <a:defRPr sz="1512"/>
            </a:lvl3pPr>
            <a:lvl4pPr marL="1728079" indent="0">
              <a:buNone/>
              <a:defRPr sz="1260"/>
            </a:lvl4pPr>
            <a:lvl5pPr marL="2304105" indent="0">
              <a:buNone/>
              <a:defRPr sz="1260"/>
            </a:lvl5pPr>
            <a:lvl6pPr marL="2880131" indent="0">
              <a:buNone/>
              <a:defRPr sz="1260"/>
            </a:lvl6pPr>
            <a:lvl7pPr marL="3456158" indent="0">
              <a:buNone/>
              <a:defRPr sz="1260"/>
            </a:lvl7pPr>
            <a:lvl8pPr marL="4032184" indent="0">
              <a:buNone/>
              <a:defRPr sz="1260"/>
            </a:lvl8pPr>
            <a:lvl9pPr marL="4608210" indent="0">
              <a:buNone/>
              <a:defRPr sz="1260"/>
            </a:lvl9pPr>
          </a:lstStyle>
          <a:p>
            <a:pPr lvl="0"/>
            <a:r>
              <a:rPr lang="en-GB"/>
              <a:t>Click to edit Master text styles</a:t>
            </a:r>
          </a:p>
        </p:txBody>
      </p:sp>
      <p:sp>
        <p:nvSpPr>
          <p:cNvPr id="5" name="Date Placeholder 4"/>
          <p:cNvSpPr>
            <a:spLocks noGrp="1"/>
          </p:cNvSpPr>
          <p:nvPr>
            <p:ph type="dt" sz="half" idx="10"/>
          </p:nvPr>
        </p:nvSpPr>
        <p:spPr/>
        <p:txBody>
          <a:bodyPr/>
          <a:lstStyle/>
          <a:p>
            <a:fld id="{77876B1B-FD4B-094B-862D-64B4F87A212E}" type="datetimeFigureOut">
              <a:rPr lang="en-US" smtClean="0"/>
              <a:t>6/4/22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3375434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3534" y="1080029"/>
            <a:ext cx="3715657" cy="3780102"/>
          </a:xfrm>
        </p:spPr>
        <p:txBody>
          <a:bodyPr anchor="b"/>
          <a:lstStyle>
            <a:lvl1pPr>
              <a:defRPr sz="4032"/>
            </a:lvl1pPr>
          </a:lstStyle>
          <a:p>
            <a:r>
              <a:rPr lang="en-GB"/>
              <a:t>Click to edit Master title style</a:t>
            </a:r>
            <a:endParaRPr lang="en-US" dirty="0"/>
          </a:p>
        </p:txBody>
      </p:sp>
      <p:sp>
        <p:nvSpPr>
          <p:cNvPr id="3" name="Picture Placeholder 2"/>
          <p:cNvSpPr>
            <a:spLocks noGrp="1" noChangeAspect="1"/>
          </p:cNvSpPr>
          <p:nvPr>
            <p:ph type="pic" idx="1"/>
          </p:nvPr>
        </p:nvSpPr>
        <p:spPr>
          <a:xfrm>
            <a:off x="4897708" y="2332567"/>
            <a:ext cx="5832247" cy="11512811"/>
          </a:xfrm>
        </p:spPr>
        <p:txBody>
          <a:bodyPr anchor="t"/>
          <a:lstStyle>
            <a:lvl1pPr marL="0" indent="0">
              <a:buNone/>
              <a:defRPr sz="4032"/>
            </a:lvl1pPr>
            <a:lvl2pPr marL="576026" indent="0">
              <a:buNone/>
              <a:defRPr sz="3528"/>
            </a:lvl2pPr>
            <a:lvl3pPr marL="1152053" indent="0">
              <a:buNone/>
              <a:defRPr sz="3024"/>
            </a:lvl3pPr>
            <a:lvl4pPr marL="1728079" indent="0">
              <a:buNone/>
              <a:defRPr sz="2520"/>
            </a:lvl4pPr>
            <a:lvl5pPr marL="2304105" indent="0">
              <a:buNone/>
              <a:defRPr sz="2520"/>
            </a:lvl5pPr>
            <a:lvl6pPr marL="2880131" indent="0">
              <a:buNone/>
              <a:defRPr sz="2520"/>
            </a:lvl6pPr>
            <a:lvl7pPr marL="3456158" indent="0">
              <a:buNone/>
              <a:defRPr sz="2520"/>
            </a:lvl7pPr>
            <a:lvl8pPr marL="4032184" indent="0">
              <a:buNone/>
              <a:defRPr sz="2520"/>
            </a:lvl8pPr>
            <a:lvl9pPr marL="4608210" indent="0">
              <a:buNone/>
              <a:defRPr sz="2520"/>
            </a:lvl9pPr>
          </a:lstStyle>
          <a:p>
            <a:r>
              <a:rPr lang="en-GB"/>
              <a:t>Click icon to add picture</a:t>
            </a:r>
            <a:endParaRPr lang="en-US" dirty="0"/>
          </a:p>
        </p:txBody>
      </p:sp>
      <p:sp>
        <p:nvSpPr>
          <p:cNvPr id="4" name="Text Placeholder 3"/>
          <p:cNvSpPr>
            <a:spLocks noGrp="1"/>
          </p:cNvSpPr>
          <p:nvPr>
            <p:ph type="body" sz="half" idx="2"/>
          </p:nvPr>
        </p:nvSpPr>
        <p:spPr>
          <a:xfrm>
            <a:off x="793534" y="4860131"/>
            <a:ext cx="3715657" cy="9003995"/>
          </a:xfrm>
        </p:spPr>
        <p:txBody>
          <a:bodyPr/>
          <a:lstStyle>
            <a:lvl1pPr marL="0" indent="0">
              <a:buNone/>
              <a:defRPr sz="2016"/>
            </a:lvl1pPr>
            <a:lvl2pPr marL="576026" indent="0">
              <a:buNone/>
              <a:defRPr sz="1764"/>
            </a:lvl2pPr>
            <a:lvl3pPr marL="1152053" indent="0">
              <a:buNone/>
              <a:defRPr sz="1512"/>
            </a:lvl3pPr>
            <a:lvl4pPr marL="1728079" indent="0">
              <a:buNone/>
              <a:defRPr sz="1260"/>
            </a:lvl4pPr>
            <a:lvl5pPr marL="2304105" indent="0">
              <a:buNone/>
              <a:defRPr sz="1260"/>
            </a:lvl5pPr>
            <a:lvl6pPr marL="2880131" indent="0">
              <a:buNone/>
              <a:defRPr sz="1260"/>
            </a:lvl6pPr>
            <a:lvl7pPr marL="3456158" indent="0">
              <a:buNone/>
              <a:defRPr sz="1260"/>
            </a:lvl7pPr>
            <a:lvl8pPr marL="4032184" indent="0">
              <a:buNone/>
              <a:defRPr sz="1260"/>
            </a:lvl8pPr>
            <a:lvl9pPr marL="4608210" indent="0">
              <a:buNone/>
              <a:defRPr sz="1260"/>
            </a:lvl9pPr>
          </a:lstStyle>
          <a:p>
            <a:pPr lvl="0"/>
            <a:r>
              <a:rPr lang="en-GB"/>
              <a:t>Click to edit Master text styles</a:t>
            </a:r>
          </a:p>
        </p:txBody>
      </p:sp>
      <p:sp>
        <p:nvSpPr>
          <p:cNvPr id="5" name="Date Placeholder 4"/>
          <p:cNvSpPr>
            <a:spLocks noGrp="1"/>
          </p:cNvSpPr>
          <p:nvPr>
            <p:ph type="dt" sz="half" idx="10"/>
          </p:nvPr>
        </p:nvSpPr>
        <p:spPr/>
        <p:txBody>
          <a:bodyPr/>
          <a:lstStyle/>
          <a:p>
            <a:fld id="{77876B1B-FD4B-094B-862D-64B4F87A212E}" type="datetimeFigureOut">
              <a:rPr lang="en-US" smtClean="0"/>
              <a:t>6/4/22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E5E96F-F1F6-7442-913D-66E6B4E5FC0F}" type="slidenum">
              <a:rPr lang="en-US" smtClean="0"/>
              <a:t>‹#›</a:t>
            </a:fld>
            <a:endParaRPr lang="en-US" dirty="0"/>
          </a:p>
        </p:txBody>
      </p:sp>
    </p:spTree>
    <p:extLst>
      <p:ext uri="{BB962C8B-B14F-4D97-AF65-F5344CB8AC3E}">
        <p14:creationId xmlns:p14="http://schemas.microsoft.com/office/powerpoint/2010/main" val="4084580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2034" y="862527"/>
            <a:ext cx="9936421" cy="313133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792034" y="4312617"/>
            <a:ext cx="9936421" cy="1027902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92033" y="15015410"/>
            <a:ext cx="2592110" cy="862523"/>
          </a:xfrm>
          <a:prstGeom prst="rect">
            <a:avLst/>
          </a:prstGeom>
        </p:spPr>
        <p:txBody>
          <a:bodyPr vert="horz" lIns="91440" tIns="45720" rIns="91440" bIns="45720" rtlCol="0" anchor="ctr"/>
          <a:lstStyle>
            <a:lvl1pPr algn="l">
              <a:defRPr sz="1512">
                <a:solidFill>
                  <a:schemeClr val="tx1">
                    <a:tint val="75000"/>
                  </a:schemeClr>
                </a:solidFill>
              </a:defRPr>
            </a:lvl1pPr>
          </a:lstStyle>
          <a:p>
            <a:fld id="{77876B1B-FD4B-094B-862D-64B4F87A212E}" type="datetimeFigureOut">
              <a:rPr lang="en-US" smtClean="0"/>
              <a:t>6/4/22</a:t>
            </a:fld>
            <a:endParaRPr lang="en-US" dirty="0"/>
          </a:p>
        </p:txBody>
      </p:sp>
      <p:sp>
        <p:nvSpPr>
          <p:cNvPr id="5" name="Footer Placeholder 4"/>
          <p:cNvSpPr>
            <a:spLocks noGrp="1"/>
          </p:cNvSpPr>
          <p:nvPr>
            <p:ph type="ftr" sz="quarter" idx="3"/>
          </p:nvPr>
        </p:nvSpPr>
        <p:spPr>
          <a:xfrm>
            <a:off x="3816162" y="15015410"/>
            <a:ext cx="3888165" cy="862523"/>
          </a:xfrm>
          <a:prstGeom prst="rect">
            <a:avLst/>
          </a:prstGeom>
        </p:spPr>
        <p:txBody>
          <a:bodyPr vert="horz" lIns="91440" tIns="45720" rIns="91440" bIns="45720" rtlCol="0" anchor="ctr"/>
          <a:lstStyle>
            <a:lvl1pPr algn="ctr">
              <a:defRPr sz="1512">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136345" y="15015410"/>
            <a:ext cx="2592110" cy="862523"/>
          </a:xfrm>
          <a:prstGeom prst="rect">
            <a:avLst/>
          </a:prstGeom>
        </p:spPr>
        <p:txBody>
          <a:bodyPr vert="horz" lIns="91440" tIns="45720" rIns="91440" bIns="45720" rtlCol="0" anchor="ctr"/>
          <a:lstStyle>
            <a:lvl1pPr algn="r">
              <a:defRPr sz="1512">
                <a:solidFill>
                  <a:schemeClr val="tx1">
                    <a:tint val="75000"/>
                  </a:schemeClr>
                </a:solidFill>
              </a:defRPr>
            </a:lvl1pPr>
          </a:lstStyle>
          <a:p>
            <a:fld id="{FEE5E96F-F1F6-7442-913D-66E6B4E5FC0F}" type="slidenum">
              <a:rPr lang="en-US" smtClean="0"/>
              <a:t>‹#›</a:t>
            </a:fld>
            <a:endParaRPr lang="en-US" dirty="0"/>
          </a:p>
        </p:txBody>
      </p:sp>
    </p:spTree>
    <p:extLst>
      <p:ext uri="{BB962C8B-B14F-4D97-AF65-F5344CB8AC3E}">
        <p14:creationId xmlns:p14="http://schemas.microsoft.com/office/powerpoint/2010/main" val="631399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1152053" rtl="0" eaLnBrk="1" latinLnBrk="0" hangingPunct="1">
        <a:lnSpc>
          <a:spcPct val="90000"/>
        </a:lnSpc>
        <a:spcBef>
          <a:spcPct val="0"/>
        </a:spcBef>
        <a:buNone/>
        <a:defRPr sz="5544" kern="1200">
          <a:solidFill>
            <a:schemeClr val="tx1"/>
          </a:solidFill>
          <a:latin typeface="+mj-lt"/>
          <a:ea typeface="+mj-ea"/>
          <a:cs typeface="+mj-cs"/>
        </a:defRPr>
      </a:lvl1pPr>
    </p:titleStyle>
    <p:bodyStyle>
      <a:lvl1pPr marL="288013" indent="-288013" algn="l" defTabSz="1152053" rtl="0" eaLnBrk="1" latinLnBrk="0" hangingPunct="1">
        <a:lnSpc>
          <a:spcPct val="90000"/>
        </a:lnSpc>
        <a:spcBef>
          <a:spcPts val="1260"/>
        </a:spcBef>
        <a:buFont typeface="Arial" panose="020B0604020202020204" pitchFamily="34" charset="0"/>
        <a:buChar char="•"/>
        <a:defRPr sz="3528" kern="1200">
          <a:solidFill>
            <a:schemeClr val="tx1"/>
          </a:solidFill>
          <a:latin typeface="+mn-lt"/>
          <a:ea typeface="+mn-ea"/>
          <a:cs typeface="+mn-cs"/>
        </a:defRPr>
      </a:lvl1pPr>
      <a:lvl2pPr marL="864039" indent="-288013" algn="l" defTabSz="1152053" rtl="0" eaLnBrk="1" latinLnBrk="0" hangingPunct="1">
        <a:lnSpc>
          <a:spcPct val="90000"/>
        </a:lnSpc>
        <a:spcBef>
          <a:spcPts val="630"/>
        </a:spcBef>
        <a:buFont typeface="Arial" panose="020B0604020202020204" pitchFamily="34" charset="0"/>
        <a:buChar char="•"/>
        <a:defRPr sz="3024" kern="1200">
          <a:solidFill>
            <a:schemeClr val="tx1"/>
          </a:solidFill>
          <a:latin typeface="+mn-lt"/>
          <a:ea typeface="+mn-ea"/>
          <a:cs typeface="+mn-cs"/>
        </a:defRPr>
      </a:lvl2pPr>
      <a:lvl3pPr marL="1440066" indent="-288013" algn="l" defTabSz="1152053" rtl="0" eaLnBrk="1" latinLnBrk="0" hangingPunct="1">
        <a:lnSpc>
          <a:spcPct val="90000"/>
        </a:lnSpc>
        <a:spcBef>
          <a:spcPts val="630"/>
        </a:spcBef>
        <a:buFont typeface="Arial" panose="020B0604020202020204" pitchFamily="34" charset="0"/>
        <a:buChar char="•"/>
        <a:defRPr sz="2520" kern="1200">
          <a:solidFill>
            <a:schemeClr val="tx1"/>
          </a:solidFill>
          <a:latin typeface="+mn-lt"/>
          <a:ea typeface="+mn-ea"/>
          <a:cs typeface="+mn-cs"/>
        </a:defRPr>
      </a:lvl3pPr>
      <a:lvl4pPr marL="2016092"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4pPr>
      <a:lvl5pPr marL="2592118"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5pPr>
      <a:lvl6pPr marL="3168145"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6pPr>
      <a:lvl7pPr marL="3744171"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7pPr>
      <a:lvl8pPr marL="4320197"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8pPr>
      <a:lvl9pPr marL="4896223" indent="-288013" algn="l" defTabSz="1152053" rtl="0" eaLnBrk="1" latinLnBrk="0" hangingPunct="1">
        <a:lnSpc>
          <a:spcPct val="90000"/>
        </a:lnSpc>
        <a:spcBef>
          <a:spcPts val="630"/>
        </a:spcBef>
        <a:buFont typeface="Arial" panose="020B0604020202020204" pitchFamily="34" charset="0"/>
        <a:buChar char="•"/>
        <a:defRPr sz="2268" kern="1200">
          <a:solidFill>
            <a:schemeClr val="tx1"/>
          </a:solidFill>
          <a:latin typeface="+mn-lt"/>
          <a:ea typeface="+mn-ea"/>
          <a:cs typeface="+mn-cs"/>
        </a:defRPr>
      </a:lvl9pPr>
    </p:bodyStyle>
    <p:otherStyle>
      <a:defPPr>
        <a:defRPr lang="en-US"/>
      </a:defPPr>
      <a:lvl1pPr marL="0" algn="l" defTabSz="1152053" rtl="0" eaLnBrk="1" latinLnBrk="0" hangingPunct="1">
        <a:defRPr sz="2268" kern="1200">
          <a:solidFill>
            <a:schemeClr val="tx1"/>
          </a:solidFill>
          <a:latin typeface="+mn-lt"/>
          <a:ea typeface="+mn-ea"/>
          <a:cs typeface="+mn-cs"/>
        </a:defRPr>
      </a:lvl1pPr>
      <a:lvl2pPr marL="576026" algn="l" defTabSz="1152053" rtl="0" eaLnBrk="1" latinLnBrk="0" hangingPunct="1">
        <a:defRPr sz="2268" kern="1200">
          <a:solidFill>
            <a:schemeClr val="tx1"/>
          </a:solidFill>
          <a:latin typeface="+mn-lt"/>
          <a:ea typeface="+mn-ea"/>
          <a:cs typeface="+mn-cs"/>
        </a:defRPr>
      </a:lvl2pPr>
      <a:lvl3pPr marL="1152053" algn="l" defTabSz="1152053" rtl="0" eaLnBrk="1" latinLnBrk="0" hangingPunct="1">
        <a:defRPr sz="2268" kern="1200">
          <a:solidFill>
            <a:schemeClr val="tx1"/>
          </a:solidFill>
          <a:latin typeface="+mn-lt"/>
          <a:ea typeface="+mn-ea"/>
          <a:cs typeface="+mn-cs"/>
        </a:defRPr>
      </a:lvl3pPr>
      <a:lvl4pPr marL="1728079" algn="l" defTabSz="1152053" rtl="0" eaLnBrk="1" latinLnBrk="0" hangingPunct="1">
        <a:defRPr sz="2268" kern="1200">
          <a:solidFill>
            <a:schemeClr val="tx1"/>
          </a:solidFill>
          <a:latin typeface="+mn-lt"/>
          <a:ea typeface="+mn-ea"/>
          <a:cs typeface="+mn-cs"/>
        </a:defRPr>
      </a:lvl4pPr>
      <a:lvl5pPr marL="2304105" algn="l" defTabSz="1152053" rtl="0" eaLnBrk="1" latinLnBrk="0" hangingPunct="1">
        <a:defRPr sz="2268" kern="1200">
          <a:solidFill>
            <a:schemeClr val="tx1"/>
          </a:solidFill>
          <a:latin typeface="+mn-lt"/>
          <a:ea typeface="+mn-ea"/>
          <a:cs typeface="+mn-cs"/>
        </a:defRPr>
      </a:lvl5pPr>
      <a:lvl6pPr marL="2880131" algn="l" defTabSz="1152053" rtl="0" eaLnBrk="1" latinLnBrk="0" hangingPunct="1">
        <a:defRPr sz="2268" kern="1200">
          <a:solidFill>
            <a:schemeClr val="tx1"/>
          </a:solidFill>
          <a:latin typeface="+mn-lt"/>
          <a:ea typeface="+mn-ea"/>
          <a:cs typeface="+mn-cs"/>
        </a:defRPr>
      </a:lvl6pPr>
      <a:lvl7pPr marL="3456158" algn="l" defTabSz="1152053" rtl="0" eaLnBrk="1" latinLnBrk="0" hangingPunct="1">
        <a:defRPr sz="2268" kern="1200">
          <a:solidFill>
            <a:schemeClr val="tx1"/>
          </a:solidFill>
          <a:latin typeface="+mn-lt"/>
          <a:ea typeface="+mn-ea"/>
          <a:cs typeface="+mn-cs"/>
        </a:defRPr>
      </a:lvl7pPr>
      <a:lvl8pPr marL="4032184" algn="l" defTabSz="1152053" rtl="0" eaLnBrk="1" latinLnBrk="0" hangingPunct="1">
        <a:defRPr sz="2268" kern="1200">
          <a:solidFill>
            <a:schemeClr val="tx1"/>
          </a:solidFill>
          <a:latin typeface="+mn-lt"/>
          <a:ea typeface="+mn-ea"/>
          <a:cs typeface="+mn-cs"/>
        </a:defRPr>
      </a:lvl8pPr>
      <a:lvl9pPr marL="4608210" algn="l" defTabSz="1152053" rtl="0" eaLnBrk="1" latinLnBrk="0" hangingPunct="1">
        <a:defRPr sz="22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comments" Target="../comments/comment1.xml"/><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 Type="http://schemas.openxmlformats.org/officeDocument/2006/relationships/image" Target="../media/image16.png"/><Relationship Id="rId16"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s>
</file>

<file path=ppt/slides/_rels/slide3.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png"/><Relationship Id="rId18" Type="http://schemas.openxmlformats.org/officeDocument/2006/relationships/image" Target="../media/image48.png"/><Relationship Id="rId26" Type="http://schemas.openxmlformats.org/officeDocument/2006/relationships/image" Target="../media/image56.png"/><Relationship Id="rId3" Type="http://schemas.openxmlformats.org/officeDocument/2006/relationships/image" Target="../media/image16.png"/><Relationship Id="rId21" Type="http://schemas.openxmlformats.org/officeDocument/2006/relationships/image" Target="../media/image51.svg"/><Relationship Id="rId7" Type="http://schemas.openxmlformats.org/officeDocument/2006/relationships/image" Target="../media/image37.png"/><Relationship Id="rId12" Type="http://schemas.openxmlformats.org/officeDocument/2006/relationships/image" Target="../media/image42.png"/><Relationship Id="rId17" Type="http://schemas.openxmlformats.org/officeDocument/2006/relationships/image" Target="../media/image47.png"/><Relationship Id="rId25" Type="http://schemas.openxmlformats.org/officeDocument/2006/relationships/image" Target="../media/image55.svg"/><Relationship Id="rId2" Type="http://schemas.openxmlformats.org/officeDocument/2006/relationships/image" Target="../media/image33.png"/><Relationship Id="rId16" Type="http://schemas.openxmlformats.org/officeDocument/2006/relationships/image" Target="../media/image46.png"/><Relationship Id="rId20"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png"/><Relationship Id="rId24" Type="http://schemas.openxmlformats.org/officeDocument/2006/relationships/image" Target="../media/image54.png"/><Relationship Id="rId5" Type="http://schemas.openxmlformats.org/officeDocument/2006/relationships/image" Target="../media/image35.png"/><Relationship Id="rId15" Type="http://schemas.openxmlformats.org/officeDocument/2006/relationships/image" Target="../media/image45.png"/><Relationship Id="rId23" Type="http://schemas.openxmlformats.org/officeDocument/2006/relationships/image" Target="../media/image53.svg"/><Relationship Id="rId28" Type="http://schemas.openxmlformats.org/officeDocument/2006/relationships/image" Target="../media/image58.png"/><Relationship Id="rId10" Type="http://schemas.openxmlformats.org/officeDocument/2006/relationships/image" Target="../media/image40.png"/><Relationship Id="rId19" Type="http://schemas.openxmlformats.org/officeDocument/2006/relationships/image" Target="../media/image49.png"/><Relationship Id="rId4" Type="http://schemas.openxmlformats.org/officeDocument/2006/relationships/image" Target="../media/image34.png"/><Relationship Id="rId9" Type="http://schemas.openxmlformats.org/officeDocument/2006/relationships/image" Target="../media/image39.png"/><Relationship Id="rId14" Type="http://schemas.openxmlformats.org/officeDocument/2006/relationships/image" Target="../media/image44.png"/><Relationship Id="rId22" Type="http://schemas.openxmlformats.org/officeDocument/2006/relationships/image" Target="../media/image52.png"/><Relationship Id="rId27" Type="http://schemas.openxmlformats.org/officeDocument/2006/relationships/image" Target="../media/image5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54FA78C-6A25-B518-1A62-8CB975DF5EE2}"/>
              </a:ext>
            </a:extLst>
          </p:cNvPr>
          <p:cNvPicPr>
            <a:picLocks noChangeAspect="1"/>
          </p:cNvPicPr>
          <p:nvPr/>
        </p:nvPicPr>
        <p:blipFill rotWithShape="1">
          <a:blip r:embed="rId3"/>
          <a:srcRect r="8730"/>
          <a:stretch/>
        </p:blipFill>
        <p:spPr>
          <a:xfrm>
            <a:off x="4364007" y="818936"/>
            <a:ext cx="2111479" cy="336042"/>
          </a:xfrm>
          <a:prstGeom prst="rect">
            <a:avLst/>
          </a:prstGeom>
        </p:spPr>
      </p:pic>
      <p:pic>
        <p:nvPicPr>
          <p:cNvPr id="19" name="Picture 18">
            <a:extLst>
              <a:ext uri="{FF2B5EF4-FFF2-40B4-BE49-F238E27FC236}">
                <a16:creationId xmlns:a16="http://schemas.microsoft.com/office/drawing/2014/main" id="{BF459AFE-5756-44C6-FB3D-0DBA202DC197}"/>
              </a:ext>
            </a:extLst>
          </p:cNvPr>
          <p:cNvPicPr>
            <a:picLocks noChangeAspect="1"/>
          </p:cNvPicPr>
          <p:nvPr/>
        </p:nvPicPr>
        <p:blipFill rotWithShape="1">
          <a:blip r:embed="rId4"/>
          <a:srcRect l="19308" r="18449"/>
          <a:stretch/>
        </p:blipFill>
        <p:spPr>
          <a:xfrm>
            <a:off x="6618030" y="832055"/>
            <a:ext cx="1119113" cy="323469"/>
          </a:xfrm>
          <a:prstGeom prst="rect">
            <a:avLst/>
          </a:prstGeom>
        </p:spPr>
      </p:pic>
      <p:sp>
        <p:nvSpPr>
          <p:cNvPr id="128" name="TextBox 127">
            <a:extLst>
              <a:ext uri="{FF2B5EF4-FFF2-40B4-BE49-F238E27FC236}">
                <a16:creationId xmlns:a16="http://schemas.microsoft.com/office/drawing/2014/main" id="{BD466459-C388-3143-B7BC-B09D1CB3E6A6}"/>
              </a:ext>
            </a:extLst>
          </p:cNvPr>
          <p:cNvSpPr txBox="1"/>
          <p:nvPr/>
        </p:nvSpPr>
        <p:spPr>
          <a:xfrm>
            <a:off x="3859029" y="304649"/>
            <a:ext cx="353697" cy="298223"/>
          </a:xfrm>
          <a:prstGeom prst="rect">
            <a:avLst/>
          </a:prstGeom>
          <a:noFill/>
        </p:spPr>
        <p:txBody>
          <a:bodyPr wrap="square" lIns="0" tIns="0" rIns="0" bIns="0" rtlCol="0">
            <a:spAutoFit/>
          </a:bodyPr>
          <a:lstStyle/>
          <a:p>
            <a:pPr algn="ctr"/>
            <a:r>
              <a:rPr lang="en-US" altLang="zh-CN" sz="1938" b="1" dirty="0">
                <a:latin typeface="Helvetica" pitchFamily="2" charset="0"/>
              </a:rPr>
              <a:t>b.</a:t>
            </a:r>
            <a:endParaRPr lang="en-US" sz="1938" b="1" dirty="0">
              <a:latin typeface="Helvetica" pitchFamily="2" charset="0"/>
            </a:endParaRPr>
          </a:p>
        </p:txBody>
      </p:sp>
      <p:sp>
        <p:nvSpPr>
          <p:cNvPr id="129" name="TextBox 128">
            <a:extLst>
              <a:ext uri="{FF2B5EF4-FFF2-40B4-BE49-F238E27FC236}">
                <a16:creationId xmlns:a16="http://schemas.microsoft.com/office/drawing/2014/main" id="{0C9F8FBD-D79E-9046-A484-8028384209EE}"/>
              </a:ext>
            </a:extLst>
          </p:cNvPr>
          <p:cNvSpPr txBox="1"/>
          <p:nvPr/>
        </p:nvSpPr>
        <p:spPr>
          <a:xfrm>
            <a:off x="296052" y="304649"/>
            <a:ext cx="353697" cy="298223"/>
          </a:xfrm>
          <a:prstGeom prst="rect">
            <a:avLst/>
          </a:prstGeom>
          <a:noFill/>
        </p:spPr>
        <p:txBody>
          <a:bodyPr wrap="square" lIns="0" tIns="0" rIns="0" bIns="0" rtlCol="0">
            <a:spAutoFit/>
          </a:bodyPr>
          <a:lstStyle/>
          <a:p>
            <a:pPr algn="ctr"/>
            <a:r>
              <a:rPr lang="en-US" altLang="zh-CN" sz="1938" b="1" dirty="0">
                <a:latin typeface="Helvetica" pitchFamily="2" charset="0"/>
              </a:rPr>
              <a:t>a.</a:t>
            </a:r>
            <a:endParaRPr lang="en-US" sz="1938" b="1" dirty="0">
              <a:latin typeface="Helvetica" pitchFamily="2" charset="0"/>
            </a:endParaRPr>
          </a:p>
        </p:txBody>
      </p:sp>
      <p:sp>
        <p:nvSpPr>
          <p:cNvPr id="90" name="TextBox 89">
            <a:extLst>
              <a:ext uri="{FF2B5EF4-FFF2-40B4-BE49-F238E27FC236}">
                <a16:creationId xmlns:a16="http://schemas.microsoft.com/office/drawing/2014/main" id="{22A3AFDD-F62F-684F-BF52-9FC7BEFC7C4F}"/>
              </a:ext>
            </a:extLst>
          </p:cNvPr>
          <p:cNvSpPr txBox="1"/>
          <p:nvPr/>
        </p:nvSpPr>
        <p:spPr>
          <a:xfrm>
            <a:off x="10438140" y="15831106"/>
            <a:ext cx="1082348" cy="369332"/>
          </a:xfrm>
          <a:prstGeom prst="rect">
            <a:avLst/>
          </a:prstGeom>
          <a:noFill/>
        </p:spPr>
        <p:txBody>
          <a:bodyPr wrap="none" rtlCol="0">
            <a:spAutoFit/>
          </a:bodyPr>
          <a:lstStyle/>
          <a:p>
            <a:r>
              <a:rPr lang="en-US" b="1" dirty="0">
                <a:latin typeface="Helvetica" pitchFamily="2" charset="0"/>
              </a:rPr>
              <a:t>Figure 1</a:t>
            </a:r>
          </a:p>
        </p:txBody>
      </p:sp>
      <p:sp>
        <p:nvSpPr>
          <p:cNvPr id="296" name="TextBox 295">
            <a:extLst>
              <a:ext uri="{FF2B5EF4-FFF2-40B4-BE49-F238E27FC236}">
                <a16:creationId xmlns:a16="http://schemas.microsoft.com/office/drawing/2014/main" id="{90F6CD45-9E39-DC46-A6FA-7DAEDAF07478}"/>
              </a:ext>
            </a:extLst>
          </p:cNvPr>
          <p:cNvSpPr txBox="1"/>
          <p:nvPr/>
        </p:nvSpPr>
        <p:spPr>
          <a:xfrm>
            <a:off x="296052" y="2882716"/>
            <a:ext cx="353697" cy="298223"/>
          </a:xfrm>
          <a:prstGeom prst="rect">
            <a:avLst/>
          </a:prstGeom>
          <a:noFill/>
        </p:spPr>
        <p:txBody>
          <a:bodyPr wrap="square" lIns="0" tIns="0" rIns="0" bIns="0" rtlCol="0">
            <a:spAutoFit/>
          </a:bodyPr>
          <a:lstStyle/>
          <a:p>
            <a:pPr algn="ctr"/>
            <a:r>
              <a:rPr lang="en-US" altLang="zh-CN" sz="1938" b="1" dirty="0">
                <a:latin typeface="Helvetica" pitchFamily="2" charset="0"/>
              </a:rPr>
              <a:t>c.</a:t>
            </a:r>
            <a:endParaRPr lang="en-US" sz="1938" b="1" dirty="0">
              <a:latin typeface="Helvetica" pitchFamily="2" charset="0"/>
            </a:endParaRPr>
          </a:p>
        </p:txBody>
      </p:sp>
      <p:sp>
        <p:nvSpPr>
          <p:cNvPr id="190" name="Rectangle 189">
            <a:extLst>
              <a:ext uri="{FF2B5EF4-FFF2-40B4-BE49-F238E27FC236}">
                <a16:creationId xmlns:a16="http://schemas.microsoft.com/office/drawing/2014/main" id="{83299589-A661-FC48-BAB3-49A644318721}"/>
              </a:ext>
            </a:extLst>
          </p:cNvPr>
          <p:cNvSpPr/>
          <p:nvPr/>
        </p:nvSpPr>
        <p:spPr>
          <a:xfrm rot="20100000">
            <a:off x="3972513" y="1161118"/>
            <a:ext cx="646331" cy="215444"/>
          </a:xfrm>
          <a:prstGeom prst="rect">
            <a:avLst/>
          </a:prstGeom>
        </p:spPr>
        <p:txBody>
          <a:bodyPr wrap="none">
            <a:spAutoFit/>
          </a:bodyPr>
          <a:lstStyle/>
          <a:p>
            <a:r>
              <a:rPr lang="en-US" sz="800" dirty="0">
                <a:latin typeface="Helvetica" pitchFamily="2" charset="0"/>
              </a:rPr>
              <a:t>6309722</a:t>
            </a:r>
            <a:r>
              <a:rPr lang="en-US" altLang="zh-CN" sz="800" dirty="0">
                <a:latin typeface="Helvetica" pitchFamily="2" charset="0"/>
              </a:rPr>
              <a:t>7</a:t>
            </a:r>
            <a:endParaRPr lang="en-US" sz="800" dirty="0">
              <a:latin typeface="Helvetica" pitchFamily="2" charset="0"/>
            </a:endParaRPr>
          </a:p>
        </p:txBody>
      </p:sp>
      <p:sp>
        <p:nvSpPr>
          <p:cNvPr id="191" name="Rectangle 190">
            <a:extLst>
              <a:ext uri="{FF2B5EF4-FFF2-40B4-BE49-F238E27FC236}">
                <a16:creationId xmlns:a16="http://schemas.microsoft.com/office/drawing/2014/main" id="{30FA521B-466D-0045-B559-3F4523061333}"/>
              </a:ext>
            </a:extLst>
          </p:cNvPr>
          <p:cNvSpPr/>
          <p:nvPr/>
        </p:nvSpPr>
        <p:spPr>
          <a:xfrm>
            <a:off x="3990675" y="1006456"/>
            <a:ext cx="442750" cy="215444"/>
          </a:xfrm>
          <a:prstGeom prst="rect">
            <a:avLst/>
          </a:prstGeom>
        </p:spPr>
        <p:txBody>
          <a:bodyPr wrap="none">
            <a:spAutoFit/>
          </a:bodyPr>
          <a:lstStyle/>
          <a:p>
            <a:r>
              <a:rPr lang="en-US" altLang="zh-CN" sz="800" dirty="0">
                <a:latin typeface="Helvetica" pitchFamily="2" charset="0"/>
              </a:rPr>
              <a:t>chr18</a:t>
            </a:r>
            <a:endParaRPr lang="en-US" sz="800" dirty="0">
              <a:latin typeface="Helvetica" pitchFamily="2" charset="0"/>
            </a:endParaRPr>
          </a:p>
        </p:txBody>
      </p:sp>
      <p:sp>
        <p:nvSpPr>
          <p:cNvPr id="192" name="Rectangle 191">
            <a:extLst>
              <a:ext uri="{FF2B5EF4-FFF2-40B4-BE49-F238E27FC236}">
                <a16:creationId xmlns:a16="http://schemas.microsoft.com/office/drawing/2014/main" id="{776432C6-FDFC-CC46-AF31-6928BCE1223D}"/>
              </a:ext>
            </a:extLst>
          </p:cNvPr>
          <p:cNvSpPr/>
          <p:nvPr/>
        </p:nvSpPr>
        <p:spPr>
          <a:xfrm>
            <a:off x="5582584" y="1267965"/>
            <a:ext cx="452368" cy="215444"/>
          </a:xfrm>
          <a:prstGeom prst="rect">
            <a:avLst/>
          </a:prstGeom>
        </p:spPr>
        <p:txBody>
          <a:bodyPr wrap="none">
            <a:spAutoFit/>
          </a:bodyPr>
          <a:lstStyle/>
          <a:p>
            <a:r>
              <a:rPr lang="en-US" altLang="zh-CN" sz="800" b="1" i="1" dirty="0">
                <a:latin typeface="Helvetica" pitchFamily="2" charset="0"/>
                <a:cs typeface="Arial" panose="020B0604020202020204" pitchFamily="34" charset="0"/>
              </a:rPr>
              <a:t>BCL2</a:t>
            </a:r>
            <a:endParaRPr lang="en-US" sz="800" b="1" i="1" dirty="0">
              <a:latin typeface="Helvetica" pitchFamily="2" charset="0"/>
              <a:cs typeface="Arial" panose="020B0604020202020204" pitchFamily="34" charset="0"/>
            </a:endParaRPr>
          </a:p>
        </p:txBody>
      </p:sp>
      <p:sp>
        <p:nvSpPr>
          <p:cNvPr id="193" name="Rectangle 192">
            <a:extLst>
              <a:ext uri="{FF2B5EF4-FFF2-40B4-BE49-F238E27FC236}">
                <a16:creationId xmlns:a16="http://schemas.microsoft.com/office/drawing/2014/main" id="{8AC41BF4-2D42-C345-9044-1420CEEC5B3A}"/>
              </a:ext>
            </a:extLst>
          </p:cNvPr>
          <p:cNvSpPr/>
          <p:nvPr/>
        </p:nvSpPr>
        <p:spPr>
          <a:xfrm rot="20100000">
            <a:off x="6977928" y="1161118"/>
            <a:ext cx="646331" cy="215444"/>
          </a:xfrm>
          <a:prstGeom prst="rect">
            <a:avLst/>
          </a:prstGeom>
        </p:spPr>
        <p:txBody>
          <a:bodyPr wrap="none">
            <a:spAutoFit/>
          </a:bodyPr>
          <a:lstStyle/>
          <a:p>
            <a:r>
              <a:rPr lang="en-US" sz="800" dirty="0">
                <a:latin typeface="Helvetica" pitchFamily="2" charset="0"/>
              </a:rPr>
              <a:t>63318081</a:t>
            </a:r>
          </a:p>
        </p:txBody>
      </p:sp>
      <p:sp>
        <p:nvSpPr>
          <p:cNvPr id="196" name="Rectangle 195">
            <a:extLst>
              <a:ext uri="{FF2B5EF4-FFF2-40B4-BE49-F238E27FC236}">
                <a16:creationId xmlns:a16="http://schemas.microsoft.com/office/drawing/2014/main" id="{77C21D4F-B494-734F-B515-2139924279F6}"/>
              </a:ext>
            </a:extLst>
          </p:cNvPr>
          <p:cNvSpPr/>
          <p:nvPr/>
        </p:nvSpPr>
        <p:spPr>
          <a:xfrm rot="18300000">
            <a:off x="4279048" y="527180"/>
            <a:ext cx="567784" cy="215444"/>
          </a:xfrm>
          <a:prstGeom prst="rect">
            <a:avLst/>
          </a:prstGeom>
        </p:spPr>
        <p:txBody>
          <a:bodyPr wrap="none">
            <a:spAutoFit/>
          </a:bodyPr>
          <a:lstStyle/>
          <a:p>
            <a:r>
              <a:rPr lang="en-US" altLang="zh-CN" sz="800" i="1" dirty="0" err="1">
                <a:latin typeface="Helvetica" pitchFamily="2" charset="0"/>
              </a:rPr>
              <a:t>IgH</a:t>
            </a:r>
            <a:r>
              <a:rPr lang="en-US" altLang="zh-CN" sz="800" i="1" dirty="0">
                <a:latin typeface="Helvetica" pitchFamily="2" charset="0"/>
              </a:rPr>
              <a:t> </a:t>
            </a:r>
            <a:r>
              <a:rPr lang="en-US" altLang="zh-CN" sz="800" dirty="0">
                <a:latin typeface="Helvetica" pitchFamily="2" charset="0"/>
              </a:rPr>
              <a:t>(P6)</a:t>
            </a:r>
            <a:endParaRPr lang="en-US" sz="800" dirty="0">
              <a:latin typeface="Helvetica" pitchFamily="2" charset="0"/>
            </a:endParaRPr>
          </a:p>
        </p:txBody>
      </p:sp>
      <p:sp>
        <p:nvSpPr>
          <p:cNvPr id="182" name="Rectangle 181">
            <a:extLst>
              <a:ext uri="{FF2B5EF4-FFF2-40B4-BE49-F238E27FC236}">
                <a16:creationId xmlns:a16="http://schemas.microsoft.com/office/drawing/2014/main" id="{CDB4DCBC-BCFE-EE49-9F57-EDFF4415278E}"/>
              </a:ext>
            </a:extLst>
          </p:cNvPr>
          <p:cNvSpPr/>
          <p:nvPr/>
        </p:nvSpPr>
        <p:spPr>
          <a:xfrm rot="18300000">
            <a:off x="4784131"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(P7)</a:t>
            </a:r>
            <a:endParaRPr lang="en-US" sz="800" dirty="0">
              <a:latin typeface="Helvetica" pitchFamily="2" charset="0"/>
            </a:endParaRPr>
          </a:p>
        </p:txBody>
      </p:sp>
      <p:sp>
        <p:nvSpPr>
          <p:cNvPr id="183" name="Rectangle 182">
            <a:extLst>
              <a:ext uri="{FF2B5EF4-FFF2-40B4-BE49-F238E27FC236}">
                <a16:creationId xmlns:a16="http://schemas.microsoft.com/office/drawing/2014/main" id="{FD2D2251-9C70-E147-8472-F287AD3DB795}"/>
              </a:ext>
            </a:extLst>
          </p:cNvPr>
          <p:cNvSpPr/>
          <p:nvPr/>
        </p:nvSpPr>
        <p:spPr>
          <a:xfrm rot="18300000">
            <a:off x="5396039"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(P4)</a:t>
            </a:r>
            <a:endParaRPr lang="en-US" sz="800" dirty="0">
              <a:latin typeface="Helvetica" pitchFamily="2" charset="0"/>
            </a:endParaRPr>
          </a:p>
        </p:txBody>
      </p:sp>
      <p:sp>
        <p:nvSpPr>
          <p:cNvPr id="184" name="Rectangle 183">
            <a:extLst>
              <a:ext uri="{FF2B5EF4-FFF2-40B4-BE49-F238E27FC236}">
                <a16:creationId xmlns:a16="http://schemas.microsoft.com/office/drawing/2014/main" id="{315535EF-5960-2840-95D3-13B7DF62E35B}"/>
              </a:ext>
            </a:extLst>
          </p:cNvPr>
          <p:cNvSpPr/>
          <p:nvPr/>
        </p:nvSpPr>
        <p:spPr>
          <a:xfrm rot="18300000">
            <a:off x="4937108"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(P8)</a:t>
            </a:r>
            <a:endParaRPr lang="en-US" sz="800" dirty="0">
              <a:latin typeface="Helvetica" pitchFamily="2" charset="0"/>
            </a:endParaRPr>
          </a:p>
        </p:txBody>
      </p:sp>
      <p:sp>
        <p:nvSpPr>
          <p:cNvPr id="185" name="Rectangle 184">
            <a:extLst>
              <a:ext uri="{FF2B5EF4-FFF2-40B4-BE49-F238E27FC236}">
                <a16:creationId xmlns:a16="http://schemas.microsoft.com/office/drawing/2014/main" id="{004053AB-A273-654F-9A32-9C19633B7514}"/>
              </a:ext>
            </a:extLst>
          </p:cNvPr>
          <p:cNvSpPr/>
          <p:nvPr/>
        </p:nvSpPr>
        <p:spPr>
          <a:xfrm rot="18300000">
            <a:off x="5090085"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(P9)</a:t>
            </a:r>
            <a:endParaRPr lang="en-US" sz="800" dirty="0">
              <a:latin typeface="Helvetica" pitchFamily="2" charset="0"/>
            </a:endParaRPr>
          </a:p>
        </p:txBody>
      </p:sp>
      <p:sp>
        <p:nvSpPr>
          <p:cNvPr id="186" name="Rectangle 185">
            <a:extLst>
              <a:ext uri="{FF2B5EF4-FFF2-40B4-BE49-F238E27FC236}">
                <a16:creationId xmlns:a16="http://schemas.microsoft.com/office/drawing/2014/main" id="{2AC0EA44-E50F-4146-A65C-12ECA809C1D7}"/>
              </a:ext>
            </a:extLst>
          </p:cNvPr>
          <p:cNvSpPr/>
          <p:nvPr/>
        </p:nvSpPr>
        <p:spPr>
          <a:xfrm rot="18300000">
            <a:off x="5701994"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(P5)</a:t>
            </a:r>
            <a:endParaRPr lang="en-US" sz="800" dirty="0">
              <a:latin typeface="Helvetica" pitchFamily="2" charset="0"/>
            </a:endParaRPr>
          </a:p>
        </p:txBody>
      </p:sp>
      <p:sp>
        <p:nvSpPr>
          <p:cNvPr id="187" name="Rectangle 186">
            <a:extLst>
              <a:ext uri="{FF2B5EF4-FFF2-40B4-BE49-F238E27FC236}">
                <a16:creationId xmlns:a16="http://schemas.microsoft.com/office/drawing/2014/main" id="{3421E648-61D9-9F47-B74A-1CC8F0949784}"/>
              </a:ext>
            </a:extLst>
          </p:cNvPr>
          <p:cNvSpPr/>
          <p:nvPr/>
        </p:nvSpPr>
        <p:spPr>
          <a:xfrm rot="18300000">
            <a:off x="5243062"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(P2)</a:t>
            </a:r>
            <a:endParaRPr lang="en-US" sz="800" dirty="0">
              <a:latin typeface="Helvetica" pitchFamily="2" charset="0"/>
            </a:endParaRPr>
          </a:p>
        </p:txBody>
      </p:sp>
      <p:sp>
        <p:nvSpPr>
          <p:cNvPr id="188" name="Rectangle 187">
            <a:extLst>
              <a:ext uri="{FF2B5EF4-FFF2-40B4-BE49-F238E27FC236}">
                <a16:creationId xmlns:a16="http://schemas.microsoft.com/office/drawing/2014/main" id="{5D8BE003-2E69-4C43-BBCE-2EFC50F86893}"/>
              </a:ext>
            </a:extLst>
          </p:cNvPr>
          <p:cNvSpPr/>
          <p:nvPr/>
        </p:nvSpPr>
        <p:spPr>
          <a:xfrm rot="18300000">
            <a:off x="5549016" y="527180"/>
            <a:ext cx="567784"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(P1)</a:t>
            </a:r>
            <a:endParaRPr lang="en-US" sz="800" dirty="0">
              <a:latin typeface="Helvetica" pitchFamily="2" charset="0"/>
            </a:endParaRPr>
          </a:p>
        </p:txBody>
      </p:sp>
      <p:grpSp>
        <p:nvGrpSpPr>
          <p:cNvPr id="161" name="Group 160">
            <a:extLst>
              <a:ext uri="{FF2B5EF4-FFF2-40B4-BE49-F238E27FC236}">
                <a16:creationId xmlns:a16="http://schemas.microsoft.com/office/drawing/2014/main" id="{3DE51107-E893-8E41-AC33-CC71AF22DA34}"/>
              </a:ext>
            </a:extLst>
          </p:cNvPr>
          <p:cNvGrpSpPr/>
          <p:nvPr/>
        </p:nvGrpSpPr>
        <p:grpSpPr>
          <a:xfrm>
            <a:off x="6794457" y="430611"/>
            <a:ext cx="950635" cy="390582"/>
            <a:chOff x="9506572" y="4005661"/>
            <a:chExt cx="950635" cy="390582"/>
          </a:xfrm>
        </p:grpSpPr>
        <p:sp>
          <p:nvSpPr>
            <p:cNvPr id="163" name="Diamond 162">
              <a:extLst>
                <a:ext uri="{FF2B5EF4-FFF2-40B4-BE49-F238E27FC236}">
                  <a16:creationId xmlns:a16="http://schemas.microsoft.com/office/drawing/2014/main" id="{81521DCE-83B0-6040-8F99-1C54E8C563E5}"/>
                </a:ext>
              </a:extLst>
            </p:cNvPr>
            <p:cNvSpPr/>
            <p:nvPr/>
          </p:nvSpPr>
          <p:spPr>
            <a:xfrm>
              <a:off x="9506572" y="4049987"/>
              <a:ext cx="108000" cy="108000"/>
            </a:xfrm>
            <a:prstGeom prst="diamond">
              <a:avLst/>
            </a:prstGeom>
            <a:solidFill>
              <a:srgbClr val="05BA38"/>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164" name="Rectangle 163">
              <a:extLst>
                <a:ext uri="{FF2B5EF4-FFF2-40B4-BE49-F238E27FC236}">
                  <a16:creationId xmlns:a16="http://schemas.microsoft.com/office/drawing/2014/main" id="{D72C0194-51FF-F144-A853-2B44A9407740}"/>
                </a:ext>
              </a:extLst>
            </p:cNvPr>
            <p:cNvSpPr/>
            <p:nvPr/>
          </p:nvSpPr>
          <p:spPr>
            <a:xfrm>
              <a:off x="9578440" y="4005661"/>
              <a:ext cx="878767" cy="215444"/>
            </a:xfrm>
            <a:prstGeom prst="rect">
              <a:avLst/>
            </a:prstGeom>
          </p:spPr>
          <p:txBody>
            <a:bodyPr wrap="none">
              <a:spAutoFit/>
            </a:bodyPr>
            <a:lstStyle/>
            <a:p>
              <a:r>
                <a:rPr lang="en-US" altLang="zh-CN" sz="800" dirty="0">
                  <a:latin typeface="Helvetica" pitchFamily="2" charset="0"/>
                </a:rPr>
                <a:t>Both</a:t>
              </a:r>
              <a:r>
                <a:rPr lang="zh-CN" altLang="en-US" sz="800" dirty="0">
                  <a:latin typeface="Helvetica" pitchFamily="2" charset="0"/>
                </a:rPr>
                <a:t> </a:t>
              </a:r>
              <a:r>
                <a:rPr lang="en-US" altLang="zh-CN" sz="800" dirty="0">
                  <a:latin typeface="Helvetica" pitchFamily="2" charset="0"/>
                </a:rPr>
                <a:t>FL</a:t>
              </a:r>
              <a:r>
                <a:rPr lang="zh-CN" altLang="en-US" sz="800" dirty="0">
                  <a:latin typeface="Helvetica" pitchFamily="2" charset="0"/>
                </a:rPr>
                <a:t> </a:t>
              </a:r>
              <a:r>
                <a:rPr lang="en-US" altLang="zh-CN" sz="800" dirty="0">
                  <a:latin typeface="Helvetica" pitchFamily="2" charset="0"/>
                </a:rPr>
                <a:t>&amp;</a:t>
              </a:r>
              <a:r>
                <a:rPr lang="zh-CN" altLang="en-US" sz="800" dirty="0">
                  <a:latin typeface="Helvetica" pitchFamily="2" charset="0"/>
                </a:rPr>
                <a:t> </a:t>
              </a:r>
              <a:r>
                <a:rPr lang="en-US" altLang="zh-CN" sz="800" dirty="0">
                  <a:latin typeface="Helvetica" pitchFamily="2" charset="0"/>
                </a:rPr>
                <a:t>DHL</a:t>
              </a:r>
              <a:endParaRPr lang="en-US" sz="800" dirty="0">
                <a:latin typeface="Helvetica" pitchFamily="2" charset="0"/>
              </a:endParaRPr>
            </a:p>
          </p:txBody>
        </p:sp>
        <p:sp>
          <p:nvSpPr>
            <p:cNvPr id="165" name="Diamond 164">
              <a:extLst>
                <a:ext uri="{FF2B5EF4-FFF2-40B4-BE49-F238E27FC236}">
                  <a16:creationId xmlns:a16="http://schemas.microsoft.com/office/drawing/2014/main" id="{361887F4-245D-3A4D-ACF9-CE933BFE7124}"/>
                </a:ext>
              </a:extLst>
            </p:cNvPr>
            <p:cNvSpPr/>
            <p:nvPr/>
          </p:nvSpPr>
          <p:spPr>
            <a:xfrm>
              <a:off x="9506572" y="4224797"/>
              <a:ext cx="108000" cy="108000"/>
            </a:xfrm>
            <a:prstGeom prst="diamond">
              <a:avLst/>
            </a:prstGeom>
            <a:solidFill>
              <a:srgbClr val="F8766D"/>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167" name="Rectangle 166">
              <a:extLst>
                <a:ext uri="{FF2B5EF4-FFF2-40B4-BE49-F238E27FC236}">
                  <a16:creationId xmlns:a16="http://schemas.microsoft.com/office/drawing/2014/main" id="{E63E91CB-310F-F945-ABF4-3ACCC86BDF0C}"/>
                </a:ext>
              </a:extLst>
            </p:cNvPr>
            <p:cNvSpPr/>
            <p:nvPr/>
          </p:nvSpPr>
          <p:spPr>
            <a:xfrm>
              <a:off x="9574076" y="4180799"/>
              <a:ext cx="761747" cy="215444"/>
            </a:xfrm>
            <a:prstGeom prst="rect">
              <a:avLst/>
            </a:prstGeom>
          </p:spPr>
          <p:txBody>
            <a:bodyPr wrap="none">
              <a:spAutoFit/>
            </a:bodyPr>
            <a:lstStyle/>
            <a:p>
              <a:r>
                <a:rPr lang="en-US" altLang="zh-CN" sz="800" dirty="0">
                  <a:latin typeface="Helvetica" pitchFamily="2" charset="0"/>
                </a:rPr>
                <a:t>DHL</a:t>
              </a:r>
              <a:r>
                <a:rPr lang="zh-CN" altLang="en-US" sz="800" dirty="0">
                  <a:latin typeface="Helvetica" pitchFamily="2" charset="0"/>
                </a:rPr>
                <a:t> </a:t>
              </a:r>
              <a:r>
                <a:rPr lang="en-US" altLang="zh-CN" sz="800" dirty="0">
                  <a:latin typeface="Helvetica" pitchFamily="2" charset="0"/>
                </a:rPr>
                <a:t>specific</a:t>
              </a:r>
              <a:endParaRPr lang="en-US" sz="800" dirty="0">
                <a:latin typeface="Helvetica" pitchFamily="2" charset="0"/>
              </a:endParaRPr>
            </a:p>
          </p:txBody>
        </p:sp>
      </p:grpSp>
      <p:cxnSp>
        <p:nvCxnSpPr>
          <p:cNvPr id="151" name="Elbow Connector 150">
            <a:extLst>
              <a:ext uri="{FF2B5EF4-FFF2-40B4-BE49-F238E27FC236}">
                <a16:creationId xmlns:a16="http://schemas.microsoft.com/office/drawing/2014/main" id="{0DE64A73-4698-EA4A-A842-C38A0ADC3EF9}"/>
              </a:ext>
            </a:extLst>
          </p:cNvPr>
          <p:cNvCxnSpPr>
            <a:cxnSpLocks/>
          </p:cNvCxnSpPr>
          <p:nvPr/>
        </p:nvCxnSpPr>
        <p:spPr>
          <a:xfrm rot="10800000">
            <a:off x="7406339" y="979955"/>
            <a:ext cx="162000" cy="126000"/>
          </a:xfrm>
          <a:prstGeom prst="bentConnector3">
            <a:avLst>
              <a:gd name="adj1" fmla="val -133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1" name="Rectangle 290">
            <a:extLst>
              <a:ext uri="{FF2B5EF4-FFF2-40B4-BE49-F238E27FC236}">
                <a16:creationId xmlns:a16="http://schemas.microsoft.com/office/drawing/2014/main" id="{6B4E55F7-D142-3747-972A-14B57FA6E2A6}"/>
              </a:ext>
            </a:extLst>
          </p:cNvPr>
          <p:cNvSpPr/>
          <p:nvPr/>
        </p:nvSpPr>
        <p:spPr>
          <a:xfrm>
            <a:off x="4433425" y="3009874"/>
            <a:ext cx="1653017" cy="215444"/>
          </a:xfrm>
          <a:prstGeom prst="rect">
            <a:avLst/>
          </a:prstGeom>
        </p:spPr>
        <p:txBody>
          <a:bodyPr wrap="none">
            <a:spAutoFit/>
          </a:bodyPr>
          <a:lstStyle/>
          <a:p>
            <a:r>
              <a:rPr lang="en-US" sz="800" dirty="0">
                <a:latin typeface="Helvetica" pitchFamily="2" charset="0"/>
              </a:rPr>
              <a:t>chr8:127,733,380-127,745,928</a:t>
            </a:r>
          </a:p>
        </p:txBody>
      </p:sp>
      <p:grpSp>
        <p:nvGrpSpPr>
          <p:cNvPr id="7" name="Group 6">
            <a:extLst>
              <a:ext uri="{FF2B5EF4-FFF2-40B4-BE49-F238E27FC236}">
                <a16:creationId xmlns:a16="http://schemas.microsoft.com/office/drawing/2014/main" id="{A1832758-66F8-ED26-B7EF-B1D3A0B5B931}"/>
              </a:ext>
            </a:extLst>
          </p:cNvPr>
          <p:cNvGrpSpPr/>
          <p:nvPr/>
        </p:nvGrpSpPr>
        <p:grpSpPr>
          <a:xfrm>
            <a:off x="487665" y="666812"/>
            <a:ext cx="3308747" cy="1995013"/>
            <a:chOff x="487665" y="666812"/>
            <a:chExt cx="3308747" cy="1995013"/>
          </a:xfrm>
        </p:grpSpPr>
        <p:pic>
          <p:nvPicPr>
            <p:cNvPr id="6" name="Picture 5">
              <a:extLst>
                <a:ext uri="{FF2B5EF4-FFF2-40B4-BE49-F238E27FC236}">
                  <a16:creationId xmlns:a16="http://schemas.microsoft.com/office/drawing/2014/main" id="{9AF7DA48-AADD-F72F-835F-D9517CD390E5}"/>
                </a:ext>
              </a:extLst>
            </p:cNvPr>
            <p:cNvPicPr>
              <a:picLocks noChangeAspect="1"/>
            </p:cNvPicPr>
            <p:nvPr/>
          </p:nvPicPr>
          <p:blipFill>
            <a:blip r:embed="rId5"/>
            <a:stretch>
              <a:fillRect/>
            </a:stretch>
          </p:blipFill>
          <p:spPr>
            <a:xfrm>
              <a:off x="732367" y="737405"/>
              <a:ext cx="2952000" cy="1560882"/>
            </a:xfrm>
            <a:prstGeom prst="rect">
              <a:avLst/>
            </a:prstGeom>
          </p:spPr>
        </p:pic>
        <p:sp>
          <p:nvSpPr>
            <p:cNvPr id="230" name="Rectangle 229">
              <a:extLst>
                <a:ext uri="{FF2B5EF4-FFF2-40B4-BE49-F238E27FC236}">
                  <a16:creationId xmlns:a16="http://schemas.microsoft.com/office/drawing/2014/main" id="{B31F7809-8AA0-8440-BC2E-E4FFA77A0147}"/>
                </a:ext>
              </a:extLst>
            </p:cNvPr>
            <p:cNvSpPr/>
            <p:nvPr/>
          </p:nvSpPr>
          <p:spPr>
            <a:xfrm>
              <a:off x="487665" y="666812"/>
              <a:ext cx="311304" cy="280852"/>
            </a:xfrm>
            <a:prstGeom prst="rect">
              <a:avLst/>
            </a:prstGeom>
          </p:spPr>
          <p:txBody>
            <a:bodyPr wrap="none">
              <a:spAutoFit/>
            </a:bodyPr>
            <a:lstStyle/>
            <a:p>
              <a:pPr>
                <a:lnSpc>
                  <a:spcPct val="149000"/>
                </a:lnSpc>
              </a:pPr>
              <a:r>
                <a:rPr lang="en-US" altLang="zh-CN" sz="800" dirty="0">
                  <a:latin typeface="Helvetica" pitchFamily="2" charset="0"/>
                </a:rPr>
                <a:t>P1</a:t>
              </a:r>
            </a:p>
          </p:txBody>
        </p:sp>
        <p:sp>
          <p:nvSpPr>
            <p:cNvPr id="226" name="Rectangle 225">
              <a:extLst>
                <a:ext uri="{FF2B5EF4-FFF2-40B4-BE49-F238E27FC236}">
                  <a16:creationId xmlns:a16="http://schemas.microsoft.com/office/drawing/2014/main" id="{12668A79-D221-5542-BAE7-878F5846E2E5}"/>
                </a:ext>
              </a:extLst>
            </p:cNvPr>
            <p:cNvSpPr/>
            <p:nvPr/>
          </p:nvSpPr>
          <p:spPr>
            <a:xfrm>
              <a:off x="689112" y="2253450"/>
              <a:ext cx="242374" cy="234334"/>
            </a:xfrm>
            <a:prstGeom prst="rect">
              <a:avLst/>
            </a:prstGeom>
          </p:spPr>
          <p:txBody>
            <a:bodyPr wrap="none">
              <a:spAutoFit/>
            </a:bodyPr>
            <a:lstStyle/>
            <a:p>
              <a:pPr algn="r"/>
              <a:r>
                <a:rPr lang="en-US" altLang="zh-CN" sz="800" dirty="0">
                  <a:latin typeface="Helvetica" pitchFamily="2" charset="0"/>
                </a:rPr>
                <a:t>0</a:t>
              </a:r>
              <a:endParaRPr lang="en-US" sz="800" dirty="0">
                <a:latin typeface="Helvetica" pitchFamily="2" charset="0"/>
              </a:endParaRPr>
            </a:p>
          </p:txBody>
        </p:sp>
        <p:sp>
          <p:nvSpPr>
            <p:cNvPr id="227" name="Rectangle 226">
              <a:extLst>
                <a:ext uri="{FF2B5EF4-FFF2-40B4-BE49-F238E27FC236}">
                  <a16:creationId xmlns:a16="http://schemas.microsoft.com/office/drawing/2014/main" id="{E8AD4430-D09F-804D-AFBF-E8091EA7153D}"/>
                </a:ext>
              </a:extLst>
            </p:cNvPr>
            <p:cNvSpPr/>
            <p:nvPr/>
          </p:nvSpPr>
          <p:spPr>
            <a:xfrm>
              <a:off x="2904125" y="880513"/>
              <a:ext cx="389850" cy="234334"/>
            </a:xfrm>
            <a:prstGeom prst="rect">
              <a:avLst/>
            </a:prstGeom>
          </p:spPr>
          <p:txBody>
            <a:bodyPr wrap="none">
              <a:spAutoFit/>
            </a:bodyPr>
            <a:lstStyle/>
            <a:p>
              <a:r>
                <a:rPr lang="en-US" altLang="zh-CN" sz="800" dirty="0">
                  <a:latin typeface="Helvetica" pitchFamily="2" charset="0"/>
                </a:rPr>
                <a:t>DHL</a:t>
              </a:r>
              <a:endParaRPr lang="en-US" sz="800" dirty="0"/>
            </a:p>
          </p:txBody>
        </p:sp>
        <p:sp>
          <p:nvSpPr>
            <p:cNvPr id="228" name="Rectangle 227">
              <a:extLst>
                <a:ext uri="{FF2B5EF4-FFF2-40B4-BE49-F238E27FC236}">
                  <a16:creationId xmlns:a16="http://schemas.microsoft.com/office/drawing/2014/main" id="{B5B85D87-7A52-924B-904E-53DA1A3CF63B}"/>
                </a:ext>
              </a:extLst>
            </p:cNvPr>
            <p:cNvSpPr/>
            <p:nvPr/>
          </p:nvSpPr>
          <p:spPr>
            <a:xfrm>
              <a:off x="2909554" y="716691"/>
              <a:ext cx="304892" cy="234334"/>
            </a:xfrm>
            <a:prstGeom prst="rect">
              <a:avLst/>
            </a:prstGeom>
          </p:spPr>
          <p:txBody>
            <a:bodyPr wrap="none">
              <a:spAutoFit/>
            </a:bodyPr>
            <a:lstStyle/>
            <a:p>
              <a:r>
                <a:rPr lang="en-US" altLang="zh-CN" sz="800" dirty="0">
                  <a:latin typeface="Helvetica" pitchFamily="2" charset="0"/>
                </a:rPr>
                <a:t>FL</a:t>
              </a:r>
              <a:endParaRPr lang="en-US" sz="800" dirty="0"/>
            </a:p>
          </p:txBody>
        </p:sp>
        <p:sp>
          <p:nvSpPr>
            <p:cNvPr id="224" name="TextBox 223">
              <a:extLst>
                <a:ext uri="{FF2B5EF4-FFF2-40B4-BE49-F238E27FC236}">
                  <a16:creationId xmlns:a16="http://schemas.microsoft.com/office/drawing/2014/main" id="{49F17E13-4FCF-E545-9CD9-FBBBB8ECD321}"/>
                </a:ext>
              </a:extLst>
            </p:cNvPr>
            <p:cNvSpPr txBox="1"/>
            <p:nvPr/>
          </p:nvSpPr>
          <p:spPr>
            <a:xfrm>
              <a:off x="1333395" y="2427491"/>
              <a:ext cx="1657190" cy="234334"/>
            </a:xfrm>
            <a:prstGeom prst="rect">
              <a:avLst/>
            </a:prstGeom>
            <a:noFill/>
          </p:spPr>
          <p:txBody>
            <a:bodyPr wrap="square" rtlCol="0">
              <a:spAutoFit/>
            </a:bodyPr>
            <a:lstStyle/>
            <a:p>
              <a:pPr algn="ctr"/>
              <a:r>
                <a:rPr lang="en-US" altLang="zh-CN" sz="800" dirty="0">
                  <a:latin typeface="Helvetica" pitchFamily="2" charset="0"/>
                </a:rPr>
                <a:t>Time</a:t>
              </a:r>
              <a:r>
                <a:rPr lang="zh-CN" altLang="en-US" sz="800" dirty="0">
                  <a:latin typeface="Helvetica" pitchFamily="2" charset="0"/>
                </a:rPr>
                <a:t> </a:t>
              </a:r>
              <a:r>
                <a:rPr lang="en-US" altLang="zh-CN" sz="800" dirty="0">
                  <a:latin typeface="Helvetica" pitchFamily="2" charset="0"/>
                </a:rPr>
                <a:t>after</a:t>
              </a:r>
              <a:r>
                <a:rPr lang="zh-CN" altLang="en-US" sz="800" dirty="0">
                  <a:latin typeface="Helvetica" pitchFamily="2" charset="0"/>
                </a:rPr>
                <a:t> </a:t>
              </a:r>
              <a:r>
                <a:rPr lang="en-US" altLang="zh-CN" sz="800" dirty="0">
                  <a:latin typeface="Helvetica" pitchFamily="2" charset="0"/>
                </a:rPr>
                <a:t>initial</a:t>
              </a:r>
              <a:r>
                <a:rPr lang="zh-CN" altLang="en-US" sz="800" dirty="0">
                  <a:latin typeface="Helvetica" pitchFamily="2" charset="0"/>
                </a:rPr>
                <a:t> </a:t>
              </a:r>
              <a:r>
                <a:rPr lang="en-US" altLang="zh-CN" sz="800" dirty="0">
                  <a:latin typeface="Helvetica" pitchFamily="2" charset="0"/>
                </a:rPr>
                <a:t>diagnosis</a:t>
              </a:r>
              <a:r>
                <a:rPr lang="zh-CN" altLang="en-US" sz="800" dirty="0">
                  <a:latin typeface="Helvetica" pitchFamily="2" charset="0"/>
                </a:rPr>
                <a:t> </a:t>
              </a:r>
              <a:r>
                <a:rPr lang="en-US" altLang="zh-CN" sz="800" dirty="0">
                  <a:latin typeface="Helvetica" pitchFamily="2" charset="0"/>
                </a:rPr>
                <a:t>(year)</a:t>
              </a:r>
              <a:endParaRPr lang="en-US" sz="800" dirty="0">
                <a:latin typeface="Helvetica" pitchFamily="2" charset="0"/>
              </a:endParaRPr>
            </a:p>
          </p:txBody>
        </p:sp>
        <p:sp>
          <p:nvSpPr>
            <p:cNvPr id="133" name="Rectangle 132">
              <a:extLst>
                <a:ext uri="{FF2B5EF4-FFF2-40B4-BE49-F238E27FC236}">
                  <a16:creationId xmlns:a16="http://schemas.microsoft.com/office/drawing/2014/main" id="{CC29A5AB-45F3-8143-806D-D24135CB124F}"/>
                </a:ext>
              </a:extLst>
            </p:cNvPr>
            <p:cNvSpPr/>
            <p:nvPr/>
          </p:nvSpPr>
          <p:spPr>
            <a:xfrm>
              <a:off x="487665" y="858558"/>
              <a:ext cx="311304" cy="280852"/>
            </a:xfrm>
            <a:prstGeom prst="rect">
              <a:avLst/>
            </a:prstGeom>
          </p:spPr>
          <p:txBody>
            <a:bodyPr wrap="none">
              <a:spAutoFit/>
            </a:bodyPr>
            <a:lstStyle/>
            <a:p>
              <a:pPr>
                <a:lnSpc>
                  <a:spcPct val="149000"/>
                </a:lnSpc>
              </a:pPr>
              <a:r>
                <a:rPr lang="en-US" altLang="zh-CN" sz="800" dirty="0">
                  <a:latin typeface="Helvetica" pitchFamily="2" charset="0"/>
                </a:rPr>
                <a:t>P2</a:t>
              </a:r>
            </a:p>
          </p:txBody>
        </p:sp>
        <p:sp>
          <p:nvSpPr>
            <p:cNvPr id="138" name="Rectangle 137">
              <a:extLst>
                <a:ext uri="{FF2B5EF4-FFF2-40B4-BE49-F238E27FC236}">
                  <a16:creationId xmlns:a16="http://schemas.microsoft.com/office/drawing/2014/main" id="{9164AEDF-D099-0A49-A0C8-E81C72534129}"/>
                </a:ext>
              </a:extLst>
            </p:cNvPr>
            <p:cNvSpPr/>
            <p:nvPr/>
          </p:nvSpPr>
          <p:spPr>
            <a:xfrm>
              <a:off x="487665" y="1050304"/>
              <a:ext cx="311304" cy="280852"/>
            </a:xfrm>
            <a:prstGeom prst="rect">
              <a:avLst/>
            </a:prstGeom>
          </p:spPr>
          <p:txBody>
            <a:bodyPr wrap="none">
              <a:spAutoFit/>
            </a:bodyPr>
            <a:lstStyle/>
            <a:p>
              <a:pPr>
                <a:lnSpc>
                  <a:spcPct val="149000"/>
                </a:lnSpc>
              </a:pPr>
              <a:r>
                <a:rPr lang="en-US" altLang="zh-CN" sz="800" dirty="0">
                  <a:latin typeface="Helvetica" pitchFamily="2" charset="0"/>
                </a:rPr>
                <a:t>P4</a:t>
              </a:r>
            </a:p>
          </p:txBody>
        </p:sp>
        <p:sp>
          <p:nvSpPr>
            <p:cNvPr id="139" name="Rectangle 138">
              <a:extLst>
                <a:ext uri="{FF2B5EF4-FFF2-40B4-BE49-F238E27FC236}">
                  <a16:creationId xmlns:a16="http://schemas.microsoft.com/office/drawing/2014/main" id="{60E67097-579C-3148-B59E-0B4ACB5AB59A}"/>
                </a:ext>
              </a:extLst>
            </p:cNvPr>
            <p:cNvSpPr/>
            <p:nvPr/>
          </p:nvSpPr>
          <p:spPr>
            <a:xfrm>
              <a:off x="487665" y="1242050"/>
              <a:ext cx="311304" cy="280852"/>
            </a:xfrm>
            <a:prstGeom prst="rect">
              <a:avLst/>
            </a:prstGeom>
          </p:spPr>
          <p:txBody>
            <a:bodyPr wrap="none">
              <a:spAutoFit/>
            </a:bodyPr>
            <a:lstStyle/>
            <a:p>
              <a:pPr>
                <a:lnSpc>
                  <a:spcPct val="149000"/>
                </a:lnSpc>
              </a:pPr>
              <a:r>
                <a:rPr lang="en-US" altLang="zh-CN" sz="800" dirty="0">
                  <a:latin typeface="Helvetica" pitchFamily="2" charset="0"/>
                </a:rPr>
                <a:t>P5</a:t>
              </a:r>
            </a:p>
          </p:txBody>
        </p:sp>
        <p:sp>
          <p:nvSpPr>
            <p:cNvPr id="140" name="Rectangle 139">
              <a:extLst>
                <a:ext uri="{FF2B5EF4-FFF2-40B4-BE49-F238E27FC236}">
                  <a16:creationId xmlns:a16="http://schemas.microsoft.com/office/drawing/2014/main" id="{AB5E88F7-2471-AB4F-AE08-123EB095CCB6}"/>
                </a:ext>
              </a:extLst>
            </p:cNvPr>
            <p:cNvSpPr/>
            <p:nvPr/>
          </p:nvSpPr>
          <p:spPr>
            <a:xfrm>
              <a:off x="487665" y="1433796"/>
              <a:ext cx="311304" cy="280852"/>
            </a:xfrm>
            <a:prstGeom prst="rect">
              <a:avLst/>
            </a:prstGeom>
          </p:spPr>
          <p:txBody>
            <a:bodyPr wrap="none">
              <a:spAutoFit/>
            </a:bodyPr>
            <a:lstStyle/>
            <a:p>
              <a:pPr>
                <a:lnSpc>
                  <a:spcPct val="149000"/>
                </a:lnSpc>
              </a:pPr>
              <a:r>
                <a:rPr lang="en-US" altLang="zh-CN" sz="800" dirty="0">
                  <a:latin typeface="Helvetica" pitchFamily="2" charset="0"/>
                </a:rPr>
                <a:t>P6</a:t>
              </a:r>
            </a:p>
          </p:txBody>
        </p:sp>
        <p:sp>
          <p:nvSpPr>
            <p:cNvPr id="141" name="Rectangle 140">
              <a:extLst>
                <a:ext uri="{FF2B5EF4-FFF2-40B4-BE49-F238E27FC236}">
                  <a16:creationId xmlns:a16="http://schemas.microsoft.com/office/drawing/2014/main" id="{453F785E-74FB-5346-B1BF-A877BE6C1F7F}"/>
                </a:ext>
              </a:extLst>
            </p:cNvPr>
            <p:cNvSpPr/>
            <p:nvPr/>
          </p:nvSpPr>
          <p:spPr>
            <a:xfrm>
              <a:off x="487665" y="1625542"/>
              <a:ext cx="311304" cy="280852"/>
            </a:xfrm>
            <a:prstGeom prst="rect">
              <a:avLst/>
            </a:prstGeom>
          </p:spPr>
          <p:txBody>
            <a:bodyPr wrap="none">
              <a:spAutoFit/>
            </a:bodyPr>
            <a:lstStyle/>
            <a:p>
              <a:pPr>
                <a:lnSpc>
                  <a:spcPct val="149000"/>
                </a:lnSpc>
              </a:pPr>
              <a:r>
                <a:rPr lang="en-US" altLang="zh-CN" sz="800" dirty="0">
                  <a:latin typeface="Helvetica" pitchFamily="2" charset="0"/>
                </a:rPr>
                <a:t>P7</a:t>
              </a:r>
            </a:p>
          </p:txBody>
        </p:sp>
        <p:sp>
          <p:nvSpPr>
            <p:cNvPr id="142" name="Rectangle 141">
              <a:extLst>
                <a:ext uri="{FF2B5EF4-FFF2-40B4-BE49-F238E27FC236}">
                  <a16:creationId xmlns:a16="http://schemas.microsoft.com/office/drawing/2014/main" id="{462B4D05-DABD-3F4A-9A61-E97A07F5CC29}"/>
                </a:ext>
              </a:extLst>
            </p:cNvPr>
            <p:cNvSpPr/>
            <p:nvPr/>
          </p:nvSpPr>
          <p:spPr>
            <a:xfrm>
              <a:off x="487665" y="1817288"/>
              <a:ext cx="311304" cy="280852"/>
            </a:xfrm>
            <a:prstGeom prst="rect">
              <a:avLst/>
            </a:prstGeom>
          </p:spPr>
          <p:txBody>
            <a:bodyPr wrap="none">
              <a:spAutoFit/>
            </a:bodyPr>
            <a:lstStyle/>
            <a:p>
              <a:pPr>
                <a:lnSpc>
                  <a:spcPct val="149000"/>
                </a:lnSpc>
              </a:pPr>
              <a:r>
                <a:rPr lang="en-US" altLang="zh-CN" sz="800" dirty="0">
                  <a:latin typeface="Helvetica" pitchFamily="2" charset="0"/>
                </a:rPr>
                <a:t>P8</a:t>
              </a:r>
            </a:p>
          </p:txBody>
        </p:sp>
        <p:sp>
          <p:nvSpPr>
            <p:cNvPr id="143" name="Rectangle 142">
              <a:extLst>
                <a:ext uri="{FF2B5EF4-FFF2-40B4-BE49-F238E27FC236}">
                  <a16:creationId xmlns:a16="http://schemas.microsoft.com/office/drawing/2014/main" id="{D3A7B516-ACAC-D545-B482-890588C35372}"/>
                </a:ext>
              </a:extLst>
            </p:cNvPr>
            <p:cNvSpPr/>
            <p:nvPr/>
          </p:nvSpPr>
          <p:spPr>
            <a:xfrm>
              <a:off x="487665" y="2009033"/>
              <a:ext cx="311304" cy="280852"/>
            </a:xfrm>
            <a:prstGeom prst="rect">
              <a:avLst/>
            </a:prstGeom>
          </p:spPr>
          <p:txBody>
            <a:bodyPr wrap="none">
              <a:spAutoFit/>
            </a:bodyPr>
            <a:lstStyle/>
            <a:p>
              <a:pPr>
                <a:lnSpc>
                  <a:spcPct val="149000"/>
                </a:lnSpc>
              </a:pPr>
              <a:r>
                <a:rPr lang="en-US" altLang="zh-CN" sz="800" dirty="0">
                  <a:latin typeface="Helvetica" pitchFamily="2" charset="0"/>
                </a:rPr>
                <a:t>P9</a:t>
              </a:r>
            </a:p>
          </p:txBody>
        </p:sp>
        <p:sp>
          <p:nvSpPr>
            <p:cNvPr id="144" name="Rectangle 143">
              <a:extLst>
                <a:ext uri="{FF2B5EF4-FFF2-40B4-BE49-F238E27FC236}">
                  <a16:creationId xmlns:a16="http://schemas.microsoft.com/office/drawing/2014/main" id="{CD997555-6A1A-0343-9923-3A8A00196312}"/>
                </a:ext>
              </a:extLst>
            </p:cNvPr>
            <p:cNvSpPr/>
            <p:nvPr/>
          </p:nvSpPr>
          <p:spPr>
            <a:xfrm>
              <a:off x="1093702" y="2253450"/>
              <a:ext cx="242374" cy="234334"/>
            </a:xfrm>
            <a:prstGeom prst="rect">
              <a:avLst/>
            </a:prstGeom>
          </p:spPr>
          <p:txBody>
            <a:bodyPr wrap="none">
              <a:spAutoFit/>
            </a:bodyPr>
            <a:lstStyle/>
            <a:p>
              <a:pPr algn="r"/>
              <a:r>
                <a:rPr lang="en-US" altLang="zh-CN" sz="800" dirty="0">
                  <a:latin typeface="Helvetica" pitchFamily="2" charset="0"/>
                </a:rPr>
                <a:t>2</a:t>
              </a:r>
              <a:endParaRPr lang="en-US" sz="800" dirty="0">
                <a:latin typeface="Helvetica" pitchFamily="2" charset="0"/>
              </a:endParaRPr>
            </a:p>
          </p:txBody>
        </p:sp>
        <p:sp>
          <p:nvSpPr>
            <p:cNvPr id="145" name="Rectangle 144">
              <a:extLst>
                <a:ext uri="{FF2B5EF4-FFF2-40B4-BE49-F238E27FC236}">
                  <a16:creationId xmlns:a16="http://schemas.microsoft.com/office/drawing/2014/main" id="{5C69A964-7006-AC47-8479-B5B6DFEC29BA}"/>
                </a:ext>
              </a:extLst>
            </p:cNvPr>
            <p:cNvSpPr/>
            <p:nvPr/>
          </p:nvSpPr>
          <p:spPr>
            <a:xfrm>
              <a:off x="1499451" y="2253450"/>
              <a:ext cx="242374" cy="234334"/>
            </a:xfrm>
            <a:prstGeom prst="rect">
              <a:avLst/>
            </a:prstGeom>
          </p:spPr>
          <p:txBody>
            <a:bodyPr wrap="none">
              <a:spAutoFit/>
            </a:bodyPr>
            <a:lstStyle/>
            <a:p>
              <a:pPr algn="r"/>
              <a:r>
                <a:rPr lang="en-US" altLang="zh-CN" sz="800" dirty="0">
                  <a:latin typeface="Helvetica" pitchFamily="2" charset="0"/>
                </a:rPr>
                <a:t>4</a:t>
              </a:r>
              <a:endParaRPr lang="en-US" sz="800" dirty="0">
                <a:latin typeface="Helvetica" pitchFamily="2" charset="0"/>
              </a:endParaRPr>
            </a:p>
          </p:txBody>
        </p:sp>
        <p:sp>
          <p:nvSpPr>
            <p:cNvPr id="146" name="Rectangle 145">
              <a:extLst>
                <a:ext uri="{FF2B5EF4-FFF2-40B4-BE49-F238E27FC236}">
                  <a16:creationId xmlns:a16="http://schemas.microsoft.com/office/drawing/2014/main" id="{F59ED6E7-5A85-4C45-B44C-1EA0118D9E69}"/>
                </a:ext>
              </a:extLst>
            </p:cNvPr>
            <p:cNvSpPr/>
            <p:nvPr/>
          </p:nvSpPr>
          <p:spPr>
            <a:xfrm>
              <a:off x="1904622" y="2253450"/>
              <a:ext cx="242374" cy="234334"/>
            </a:xfrm>
            <a:prstGeom prst="rect">
              <a:avLst/>
            </a:prstGeom>
          </p:spPr>
          <p:txBody>
            <a:bodyPr wrap="none">
              <a:spAutoFit/>
            </a:bodyPr>
            <a:lstStyle/>
            <a:p>
              <a:pPr algn="r"/>
              <a:r>
                <a:rPr lang="en-US" altLang="zh-CN" sz="800" dirty="0">
                  <a:latin typeface="Helvetica" pitchFamily="2" charset="0"/>
                </a:rPr>
                <a:t>6</a:t>
              </a:r>
              <a:endParaRPr lang="en-US" sz="800" dirty="0">
                <a:latin typeface="Helvetica" pitchFamily="2" charset="0"/>
              </a:endParaRPr>
            </a:p>
          </p:txBody>
        </p:sp>
        <p:sp>
          <p:nvSpPr>
            <p:cNvPr id="147" name="Rectangle 146">
              <a:extLst>
                <a:ext uri="{FF2B5EF4-FFF2-40B4-BE49-F238E27FC236}">
                  <a16:creationId xmlns:a16="http://schemas.microsoft.com/office/drawing/2014/main" id="{E693DC91-E922-B241-BB85-DB0E063DA557}"/>
                </a:ext>
              </a:extLst>
            </p:cNvPr>
            <p:cNvSpPr/>
            <p:nvPr/>
          </p:nvSpPr>
          <p:spPr>
            <a:xfrm>
              <a:off x="2314599" y="2253450"/>
              <a:ext cx="242374" cy="234334"/>
            </a:xfrm>
            <a:prstGeom prst="rect">
              <a:avLst/>
            </a:prstGeom>
          </p:spPr>
          <p:txBody>
            <a:bodyPr wrap="none">
              <a:spAutoFit/>
            </a:bodyPr>
            <a:lstStyle/>
            <a:p>
              <a:pPr algn="r"/>
              <a:r>
                <a:rPr lang="en-US" altLang="zh-CN" sz="800" dirty="0">
                  <a:latin typeface="Helvetica" pitchFamily="2" charset="0"/>
                </a:rPr>
                <a:t>8</a:t>
              </a:r>
              <a:endParaRPr lang="en-US" sz="800" dirty="0">
                <a:latin typeface="Helvetica" pitchFamily="2" charset="0"/>
              </a:endParaRPr>
            </a:p>
          </p:txBody>
        </p:sp>
        <p:sp>
          <p:nvSpPr>
            <p:cNvPr id="150" name="Rectangle 149">
              <a:extLst>
                <a:ext uri="{FF2B5EF4-FFF2-40B4-BE49-F238E27FC236}">
                  <a16:creationId xmlns:a16="http://schemas.microsoft.com/office/drawing/2014/main" id="{0A09BDAC-4AAF-2A4C-9DE4-7DAA72A911EF}"/>
                </a:ext>
              </a:extLst>
            </p:cNvPr>
            <p:cNvSpPr/>
            <p:nvPr/>
          </p:nvSpPr>
          <p:spPr>
            <a:xfrm>
              <a:off x="2690892" y="2253450"/>
              <a:ext cx="300082" cy="234334"/>
            </a:xfrm>
            <a:prstGeom prst="rect">
              <a:avLst/>
            </a:prstGeom>
          </p:spPr>
          <p:txBody>
            <a:bodyPr wrap="none">
              <a:spAutoFit/>
            </a:bodyPr>
            <a:lstStyle/>
            <a:p>
              <a:pPr algn="r"/>
              <a:r>
                <a:rPr lang="en-US" altLang="zh-CN" sz="800" dirty="0">
                  <a:latin typeface="Helvetica" pitchFamily="2" charset="0"/>
                </a:rPr>
                <a:t>10</a:t>
              </a:r>
              <a:endParaRPr lang="en-US" sz="800" dirty="0">
                <a:latin typeface="Helvetica" pitchFamily="2" charset="0"/>
              </a:endParaRPr>
            </a:p>
          </p:txBody>
        </p:sp>
        <p:sp>
          <p:nvSpPr>
            <p:cNvPr id="308" name="Rectangle 307">
              <a:extLst>
                <a:ext uri="{FF2B5EF4-FFF2-40B4-BE49-F238E27FC236}">
                  <a16:creationId xmlns:a16="http://schemas.microsoft.com/office/drawing/2014/main" id="{74215C60-0D17-AD47-8959-DCFBEF2CCD27}"/>
                </a:ext>
              </a:extLst>
            </p:cNvPr>
            <p:cNvSpPr/>
            <p:nvPr/>
          </p:nvSpPr>
          <p:spPr>
            <a:xfrm>
              <a:off x="758669" y="1751220"/>
              <a:ext cx="242374" cy="280852"/>
            </a:xfrm>
            <a:prstGeom prst="rect">
              <a:avLst/>
            </a:prstGeom>
          </p:spPr>
          <p:txBody>
            <a:bodyPr wrap="none">
              <a:spAutoFit/>
            </a:bodyPr>
            <a:lstStyle/>
            <a:p>
              <a:pPr>
                <a:lnSpc>
                  <a:spcPct val="149000"/>
                </a:lnSpc>
              </a:pPr>
              <a:r>
                <a:rPr lang="en-US" altLang="zh-CN" sz="800" dirty="0">
                  <a:latin typeface="Helvetica" pitchFamily="2" charset="0"/>
                </a:rPr>
                <a:t>a</a:t>
              </a:r>
            </a:p>
          </p:txBody>
        </p:sp>
        <p:sp>
          <p:nvSpPr>
            <p:cNvPr id="309" name="Rectangle 308">
              <a:extLst>
                <a:ext uri="{FF2B5EF4-FFF2-40B4-BE49-F238E27FC236}">
                  <a16:creationId xmlns:a16="http://schemas.microsoft.com/office/drawing/2014/main" id="{0C286A7D-5E54-D847-939F-176B4C582950}"/>
                </a:ext>
              </a:extLst>
            </p:cNvPr>
            <p:cNvSpPr/>
            <p:nvPr/>
          </p:nvSpPr>
          <p:spPr>
            <a:xfrm>
              <a:off x="1369783" y="1755237"/>
              <a:ext cx="242374" cy="280852"/>
            </a:xfrm>
            <a:prstGeom prst="rect">
              <a:avLst/>
            </a:prstGeom>
          </p:spPr>
          <p:txBody>
            <a:bodyPr wrap="none">
              <a:spAutoFit/>
            </a:bodyPr>
            <a:lstStyle/>
            <a:p>
              <a:pPr>
                <a:lnSpc>
                  <a:spcPct val="149000"/>
                </a:lnSpc>
              </a:pPr>
              <a:r>
                <a:rPr lang="en-US" altLang="zh-CN" sz="800" dirty="0">
                  <a:latin typeface="Helvetica" pitchFamily="2" charset="0"/>
                </a:rPr>
                <a:t>b</a:t>
              </a:r>
            </a:p>
          </p:txBody>
        </p:sp>
        <p:sp>
          <p:nvSpPr>
            <p:cNvPr id="189" name="Rectangle 188">
              <a:extLst>
                <a:ext uri="{FF2B5EF4-FFF2-40B4-BE49-F238E27FC236}">
                  <a16:creationId xmlns:a16="http://schemas.microsoft.com/office/drawing/2014/main" id="{F67C17AB-A52E-4942-97CA-04202D0BA6E7}"/>
                </a:ext>
              </a:extLst>
            </p:cNvPr>
            <p:cNvSpPr/>
            <p:nvPr/>
          </p:nvSpPr>
          <p:spPr>
            <a:xfrm>
              <a:off x="3091206" y="2253450"/>
              <a:ext cx="300082" cy="234334"/>
            </a:xfrm>
            <a:prstGeom prst="rect">
              <a:avLst/>
            </a:prstGeom>
          </p:spPr>
          <p:txBody>
            <a:bodyPr wrap="none">
              <a:spAutoFit/>
            </a:bodyPr>
            <a:lstStyle/>
            <a:p>
              <a:pPr algn="r"/>
              <a:r>
                <a:rPr lang="en-US" altLang="zh-CN" sz="800" dirty="0">
                  <a:latin typeface="Helvetica" pitchFamily="2" charset="0"/>
                </a:rPr>
                <a:t>12</a:t>
              </a:r>
              <a:endParaRPr lang="en-US" sz="800" dirty="0">
                <a:latin typeface="Helvetica" pitchFamily="2" charset="0"/>
              </a:endParaRPr>
            </a:p>
          </p:txBody>
        </p:sp>
        <p:sp>
          <p:nvSpPr>
            <p:cNvPr id="194" name="Rectangle 193">
              <a:extLst>
                <a:ext uri="{FF2B5EF4-FFF2-40B4-BE49-F238E27FC236}">
                  <a16:creationId xmlns:a16="http://schemas.microsoft.com/office/drawing/2014/main" id="{1A8D73FE-5637-5A48-B616-393FBB2A5407}"/>
                </a:ext>
              </a:extLst>
            </p:cNvPr>
            <p:cNvSpPr/>
            <p:nvPr/>
          </p:nvSpPr>
          <p:spPr>
            <a:xfrm>
              <a:off x="3496330" y="2253450"/>
              <a:ext cx="300082" cy="234334"/>
            </a:xfrm>
            <a:prstGeom prst="rect">
              <a:avLst/>
            </a:prstGeom>
          </p:spPr>
          <p:txBody>
            <a:bodyPr wrap="none">
              <a:spAutoFit/>
            </a:bodyPr>
            <a:lstStyle/>
            <a:p>
              <a:pPr algn="r"/>
              <a:r>
                <a:rPr lang="en-US" altLang="zh-CN" sz="800" dirty="0">
                  <a:latin typeface="Helvetica" pitchFamily="2" charset="0"/>
                </a:rPr>
                <a:t>14</a:t>
              </a:r>
              <a:endParaRPr lang="en-US" sz="800" dirty="0">
                <a:latin typeface="Helvetica" pitchFamily="2" charset="0"/>
              </a:endParaRPr>
            </a:p>
          </p:txBody>
        </p:sp>
      </p:grpSp>
      <p:sp>
        <p:nvSpPr>
          <p:cNvPr id="202" name="Rectangle 201">
            <a:extLst>
              <a:ext uri="{FF2B5EF4-FFF2-40B4-BE49-F238E27FC236}">
                <a16:creationId xmlns:a16="http://schemas.microsoft.com/office/drawing/2014/main" id="{C95CC57C-7188-616C-F547-DE20EF1665DC}"/>
              </a:ext>
            </a:extLst>
          </p:cNvPr>
          <p:cNvSpPr/>
          <p:nvPr/>
        </p:nvSpPr>
        <p:spPr>
          <a:xfrm>
            <a:off x="6408000" y="932400"/>
            <a:ext cx="287258" cy="258212"/>
          </a:xfrm>
          <a:prstGeom prst="rect">
            <a:avLst/>
          </a:prstGeom>
        </p:spPr>
        <p:txBody>
          <a:bodyPr wrap="none">
            <a:spAutoFit/>
          </a:bodyPr>
          <a:lstStyle/>
          <a:p>
            <a:pPr>
              <a:lnSpc>
                <a:spcPct val="149000"/>
              </a:lnSpc>
            </a:pPr>
            <a:r>
              <a:rPr lang="en-US" altLang="zh-CN" sz="800" dirty="0">
                <a:latin typeface="Helvetica" pitchFamily="2" charset="0"/>
              </a:rPr>
              <a:t>…</a:t>
            </a:r>
          </a:p>
        </p:txBody>
      </p:sp>
      <p:grpSp>
        <p:nvGrpSpPr>
          <p:cNvPr id="29" name="Group 28">
            <a:extLst>
              <a:ext uri="{FF2B5EF4-FFF2-40B4-BE49-F238E27FC236}">
                <a16:creationId xmlns:a16="http://schemas.microsoft.com/office/drawing/2014/main" id="{9E74E78A-AF8A-2604-C14D-E42F1263542A}"/>
              </a:ext>
            </a:extLst>
          </p:cNvPr>
          <p:cNvGrpSpPr/>
          <p:nvPr/>
        </p:nvGrpSpPr>
        <p:grpSpPr>
          <a:xfrm>
            <a:off x="3934289" y="1386110"/>
            <a:ext cx="3812940" cy="1272743"/>
            <a:chOff x="3934289" y="1214660"/>
            <a:chExt cx="3812940" cy="1272743"/>
          </a:xfrm>
        </p:grpSpPr>
        <p:pic>
          <p:nvPicPr>
            <p:cNvPr id="20" name="Picture 19">
              <a:extLst>
                <a:ext uri="{FF2B5EF4-FFF2-40B4-BE49-F238E27FC236}">
                  <a16:creationId xmlns:a16="http://schemas.microsoft.com/office/drawing/2014/main" id="{9DE50729-A268-A58E-6FAC-8BECB817FACC}"/>
                </a:ext>
              </a:extLst>
            </p:cNvPr>
            <p:cNvPicPr>
              <a:picLocks noChangeAspect="1"/>
            </p:cNvPicPr>
            <p:nvPr/>
          </p:nvPicPr>
          <p:blipFill rotWithShape="1">
            <a:blip r:embed="rId6"/>
            <a:srcRect l="2721" r="6367"/>
            <a:stretch/>
          </p:blipFill>
          <p:spPr>
            <a:xfrm>
              <a:off x="4364007" y="1811860"/>
              <a:ext cx="2111479" cy="341757"/>
            </a:xfrm>
            <a:prstGeom prst="rect">
              <a:avLst/>
            </a:prstGeom>
          </p:spPr>
        </p:pic>
        <p:sp>
          <p:nvSpPr>
            <p:cNvPr id="203" name="Rectangle 202">
              <a:extLst>
                <a:ext uri="{FF2B5EF4-FFF2-40B4-BE49-F238E27FC236}">
                  <a16:creationId xmlns:a16="http://schemas.microsoft.com/office/drawing/2014/main" id="{8F994DE5-6395-1440-BEBC-4514E01918E4}"/>
                </a:ext>
              </a:extLst>
            </p:cNvPr>
            <p:cNvSpPr/>
            <p:nvPr/>
          </p:nvSpPr>
          <p:spPr>
            <a:xfrm rot="20100000">
              <a:off x="3934289" y="2170588"/>
              <a:ext cx="704039" cy="215444"/>
            </a:xfrm>
            <a:prstGeom prst="rect">
              <a:avLst/>
            </a:prstGeom>
          </p:spPr>
          <p:txBody>
            <a:bodyPr wrap="none">
              <a:spAutoFit/>
            </a:bodyPr>
            <a:lstStyle/>
            <a:p>
              <a:r>
                <a:rPr lang="en-US" sz="800" dirty="0">
                  <a:latin typeface="Helvetica" pitchFamily="2" charset="0"/>
                </a:rPr>
                <a:t>1277285</a:t>
              </a:r>
              <a:r>
                <a:rPr lang="en-US" altLang="zh-CN" sz="800" dirty="0">
                  <a:latin typeface="Helvetica" pitchFamily="2" charset="0"/>
                </a:rPr>
                <a:t>71</a:t>
              </a:r>
              <a:endParaRPr lang="en-US" sz="800" dirty="0">
                <a:latin typeface="Helvetica" pitchFamily="2" charset="0"/>
              </a:endParaRPr>
            </a:p>
          </p:txBody>
        </p:sp>
        <p:sp>
          <p:nvSpPr>
            <p:cNvPr id="204" name="Rectangle 203">
              <a:extLst>
                <a:ext uri="{FF2B5EF4-FFF2-40B4-BE49-F238E27FC236}">
                  <a16:creationId xmlns:a16="http://schemas.microsoft.com/office/drawing/2014/main" id="{B198D4C1-6241-4646-A6FF-0CE3AD54EB49}"/>
                </a:ext>
              </a:extLst>
            </p:cNvPr>
            <p:cNvSpPr/>
            <p:nvPr/>
          </p:nvSpPr>
          <p:spPr>
            <a:xfrm>
              <a:off x="4041015" y="1999739"/>
              <a:ext cx="385042" cy="215444"/>
            </a:xfrm>
            <a:prstGeom prst="rect">
              <a:avLst/>
            </a:prstGeom>
          </p:spPr>
          <p:txBody>
            <a:bodyPr wrap="none">
              <a:spAutoFit/>
            </a:bodyPr>
            <a:lstStyle/>
            <a:p>
              <a:r>
                <a:rPr lang="en-US" altLang="zh-CN" sz="800" dirty="0">
                  <a:latin typeface="Helvetica" pitchFamily="2" charset="0"/>
                </a:rPr>
                <a:t>chr8</a:t>
              </a:r>
              <a:endParaRPr lang="en-US" sz="800" dirty="0">
                <a:latin typeface="Helvetica" pitchFamily="2" charset="0"/>
              </a:endParaRPr>
            </a:p>
          </p:txBody>
        </p:sp>
        <p:sp>
          <p:nvSpPr>
            <p:cNvPr id="206" name="Rectangle 205">
              <a:extLst>
                <a:ext uri="{FF2B5EF4-FFF2-40B4-BE49-F238E27FC236}">
                  <a16:creationId xmlns:a16="http://schemas.microsoft.com/office/drawing/2014/main" id="{2F17074A-9B7E-F348-9F58-9FFD87664CB0}"/>
                </a:ext>
              </a:extLst>
            </p:cNvPr>
            <p:cNvSpPr/>
            <p:nvPr/>
          </p:nvSpPr>
          <p:spPr>
            <a:xfrm>
              <a:off x="5597436" y="2271959"/>
              <a:ext cx="412292" cy="215444"/>
            </a:xfrm>
            <a:prstGeom prst="rect">
              <a:avLst/>
            </a:prstGeom>
          </p:spPr>
          <p:txBody>
            <a:bodyPr wrap="none">
              <a:spAutoFit/>
            </a:bodyPr>
            <a:lstStyle/>
            <a:p>
              <a:r>
                <a:rPr lang="en-US" altLang="zh-CN" sz="800" b="1" i="1" dirty="0">
                  <a:latin typeface="Helvetica" pitchFamily="2" charset="0"/>
                  <a:cs typeface="Arial" panose="020B0604020202020204" pitchFamily="34" charset="0"/>
                </a:rPr>
                <a:t>MYC</a:t>
              </a:r>
              <a:endParaRPr lang="en-US" sz="800" b="1" i="1" dirty="0">
                <a:latin typeface="Helvetica" pitchFamily="2" charset="0"/>
                <a:cs typeface="Arial" panose="020B0604020202020204" pitchFamily="34" charset="0"/>
              </a:endParaRPr>
            </a:p>
          </p:txBody>
        </p:sp>
        <p:sp>
          <p:nvSpPr>
            <p:cNvPr id="207" name="Rectangle 206">
              <a:extLst>
                <a:ext uri="{FF2B5EF4-FFF2-40B4-BE49-F238E27FC236}">
                  <a16:creationId xmlns:a16="http://schemas.microsoft.com/office/drawing/2014/main" id="{FA923D94-7DF4-3D40-879C-11C10DA14D00}"/>
                </a:ext>
              </a:extLst>
            </p:cNvPr>
            <p:cNvSpPr/>
            <p:nvPr/>
          </p:nvSpPr>
          <p:spPr>
            <a:xfrm rot="20100000">
              <a:off x="6170292" y="2170588"/>
              <a:ext cx="704039" cy="215444"/>
            </a:xfrm>
            <a:prstGeom prst="rect">
              <a:avLst/>
            </a:prstGeom>
          </p:spPr>
          <p:txBody>
            <a:bodyPr wrap="none">
              <a:spAutoFit/>
            </a:bodyPr>
            <a:lstStyle/>
            <a:p>
              <a:r>
                <a:rPr lang="en-US" sz="800" dirty="0">
                  <a:latin typeface="Helvetica" pitchFamily="2" charset="0"/>
                </a:rPr>
                <a:t>127769053</a:t>
              </a:r>
            </a:p>
          </p:txBody>
        </p:sp>
        <p:sp>
          <p:nvSpPr>
            <p:cNvPr id="208" name="Rectangle 207">
              <a:extLst>
                <a:ext uri="{FF2B5EF4-FFF2-40B4-BE49-F238E27FC236}">
                  <a16:creationId xmlns:a16="http://schemas.microsoft.com/office/drawing/2014/main" id="{528AD021-8946-3D44-AE24-3D1A4F1B2A0B}"/>
                </a:ext>
              </a:extLst>
            </p:cNvPr>
            <p:cNvSpPr/>
            <p:nvPr/>
          </p:nvSpPr>
          <p:spPr>
            <a:xfrm rot="20100000">
              <a:off x="6634641" y="2170588"/>
              <a:ext cx="704039" cy="215444"/>
            </a:xfrm>
            <a:prstGeom prst="rect">
              <a:avLst/>
            </a:prstGeom>
          </p:spPr>
          <p:txBody>
            <a:bodyPr wrap="none">
              <a:spAutoFit/>
            </a:bodyPr>
            <a:lstStyle/>
            <a:p>
              <a:r>
                <a:rPr lang="en-US" sz="800" dirty="0">
                  <a:latin typeface="Helvetica" pitchFamily="2" charset="0"/>
                </a:rPr>
                <a:t>12808607</a:t>
              </a:r>
              <a:r>
                <a:rPr lang="en-US" altLang="zh-CN" sz="800" dirty="0">
                  <a:latin typeface="Helvetica" pitchFamily="2" charset="0"/>
                </a:rPr>
                <a:t>7</a:t>
              </a:r>
              <a:endParaRPr lang="en-US" sz="800" dirty="0">
                <a:latin typeface="Helvetica" pitchFamily="2" charset="0"/>
              </a:endParaRPr>
            </a:p>
          </p:txBody>
        </p:sp>
        <p:sp>
          <p:nvSpPr>
            <p:cNvPr id="209" name="Rectangle 208">
              <a:extLst>
                <a:ext uri="{FF2B5EF4-FFF2-40B4-BE49-F238E27FC236}">
                  <a16:creationId xmlns:a16="http://schemas.microsoft.com/office/drawing/2014/main" id="{9EE0DE76-29B3-8B45-8FF7-51D89CEDE7AE}"/>
                </a:ext>
              </a:extLst>
            </p:cNvPr>
            <p:cNvSpPr/>
            <p:nvPr/>
          </p:nvSpPr>
          <p:spPr>
            <a:xfrm rot="20100000">
              <a:off x="6961510" y="2170588"/>
              <a:ext cx="704039" cy="215444"/>
            </a:xfrm>
            <a:prstGeom prst="rect">
              <a:avLst/>
            </a:prstGeom>
          </p:spPr>
          <p:txBody>
            <a:bodyPr wrap="none">
              <a:spAutoFit/>
            </a:bodyPr>
            <a:lstStyle/>
            <a:p>
              <a:r>
                <a:rPr lang="en-US" sz="800" dirty="0">
                  <a:latin typeface="Helvetica" pitchFamily="2" charset="0"/>
                </a:rPr>
                <a:t>128109219</a:t>
              </a:r>
            </a:p>
          </p:txBody>
        </p:sp>
        <p:sp>
          <p:nvSpPr>
            <p:cNvPr id="210" name="Rectangle 209">
              <a:extLst>
                <a:ext uri="{FF2B5EF4-FFF2-40B4-BE49-F238E27FC236}">
                  <a16:creationId xmlns:a16="http://schemas.microsoft.com/office/drawing/2014/main" id="{4E182A49-32A0-5B45-9CD5-72CB02532ED0}"/>
                </a:ext>
              </a:extLst>
            </p:cNvPr>
            <p:cNvSpPr/>
            <p:nvPr/>
          </p:nvSpPr>
          <p:spPr>
            <a:xfrm rot="18300000">
              <a:off x="4250532" y="1467774"/>
              <a:ext cx="721672" cy="215444"/>
            </a:xfrm>
            <a:prstGeom prst="rect">
              <a:avLst/>
            </a:prstGeom>
          </p:spPr>
          <p:txBody>
            <a:bodyPr wrap="none">
              <a:spAutoFit/>
            </a:bodyPr>
            <a:lstStyle/>
            <a:p>
              <a:r>
                <a:rPr lang="en-US" altLang="zh-CN" sz="800" i="1" dirty="0">
                  <a:latin typeface="Helvetica" pitchFamily="2" charset="0"/>
                </a:rPr>
                <a:t>CYRIB</a:t>
              </a:r>
              <a:r>
                <a:rPr lang="zh-CN" altLang="en-US" sz="800" i="1" dirty="0">
                  <a:latin typeface="Helvetica" pitchFamily="2" charset="0"/>
                </a:rPr>
                <a:t> </a:t>
              </a:r>
              <a:r>
                <a:rPr lang="en-US" altLang="zh-CN" sz="800" dirty="0">
                  <a:latin typeface="Helvetica" pitchFamily="2" charset="0"/>
                </a:rPr>
                <a:t>(P5)</a:t>
              </a:r>
              <a:endParaRPr lang="en-US" sz="800" dirty="0">
                <a:latin typeface="Helvetica" pitchFamily="2" charset="0"/>
              </a:endParaRPr>
            </a:p>
          </p:txBody>
        </p:sp>
        <p:sp>
          <p:nvSpPr>
            <p:cNvPr id="211" name="Rectangle 210">
              <a:extLst>
                <a:ext uri="{FF2B5EF4-FFF2-40B4-BE49-F238E27FC236}">
                  <a16:creationId xmlns:a16="http://schemas.microsoft.com/office/drawing/2014/main" id="{66E869D1-F451-EB4E-9B20-E58885123BF1}"/>
                </a:ext>
              </a:extLst>
            </p:cNvPr>
            <p:cNvSpPr/>
            <p:nvPr/>
          </p:nvSpPr>
          <p:spPr>
            <a:xfrm rot="18300000">
              <a:off x="4658076" y="1516359"/>
              <a:ext cx="603050" cy="215444"/>
            </a:xfrm>
            <a:prstGeom prst="rect">
              <a:avLst/>
            </a:prstGeom>
          </p:spPr>
          <p:txBody>
            <a:bodyPr wrap="none">
              <a:spAutoFit/>
            </a:bodyPr>
            <a:lstStyle/>
            <a:p>
              <a:r>
                <a:rPr lang="en-US" altLang="zh-CN" sz="800" i="1" dirty="0">
                  <a:latin typeface="Helvetica" pitchFamily="2" charset="0"/>
                </a:rPr>
                <a:t>LPP</a:t>
              </a:r>
              <a:r>
                <a:rPr lang="zh-CN" altLang="en-US" sz="800" i="1" dirty="0">
                  <a:latin typeface="Helvetica" pitchFamily="2" charset="0"/>
                </a:rPr>
                <a:t> </a:t>
              </a:r>
              <a:r>
                <a:rPr lang="en-US" altLang="zh-CN" sz="800" dirty="0">
                  <a:latin typeface="Helvetica" pitchFamily="2" charset="0"/>
                </a:rPr>
                <a:t>(P7)</a:t>
              </a:r>
              <a:endParaRPr lang="en-US" sz="800" dirty="0">
                <a:latin typeface="Helvetica" pitchFamily="2" charset="0"/>
              </a:endParaRPr>
            </a:p>
          </p:txBody>
        </p:sp>
        <p:sp>
          <p:nvSpPr>
            <p:cNvPr id="212" name="Rectangle 211">
              <a:extLst>
                <a:ext uri="{FF2B5EF4-FFF2-40B4-BE49-F238E27FC236}">
                  <a16:creationId xmlns:a16="http://schemas.microsoft.com/office/drawing/2014/main" id="{982D7B0F-5830-F443-8B72-A69B7804049D}"/>
                </a:ext>
              </a:extLst>
            </p:cNvPr>
            <p:cNvSpPr/>
            <p:nvPr/>
          </p:nvSpPr>
          <p:spPr>
            <a:xfrm rot="18300000">
              <a:off x="4833415" y="1528833"/>
              <a:ext cx="572593" cy="215444"/>
            </a:xfrm>
            <a:prstGeom prst="rect">
              <a:avLst/>
            </a:prstGeom>
          </p:spPr>
          <p:txBody>
            <a:bodyPr wrap="none">
              <a:spAutoFit/>
            </a:bodyPr>
            <a:lstStyle/>
            <a:p>
              <a:r>
                <a:rPr lang="en-US" altLang="zh-CN" sz="800" i="1" dirty="0" err="1">
                  <a:solidFill>
                    <a:srgbClr val="0432FF"/>
                  </a:solidFill>
                  <a:latin typeface="Helvetica" pitchFamily="2" charset="0"/>
                </a:rPr>
                <a:t>IgH</a:t>
              </a:r>
              <a:r>
                <a:rPr lang="zh-CN" altLang="en-US" sz="800" i="1" dirty="0">
                  <a:solidFill>
                    <a:srgbClr val="0432FF"/>
                  </a:solidFill>
                  <a:latin typeface="Helvetica" pitchFamily="2" charset="0"/>
                </a:rPr>
                <a:t> </a:t>
              </a:r>
              <a:r>
                <a:rPr lang="en-US" altLang="zh-CN" sz="800" dirty="0">
                  <a:solidFill>
                    <a:srgbClr val="0432FF"/>
                  </a:solidFill>
                  <a:latin typeface="Helvetica" pitchFamily="2" charset="0"/>
                </a:rPr>
                <a:t>(P2)</a:t>
              </a:r>
              <a:endParaRPr lang="en-US" sz="800" dirty="0">
                <a:solidFill>
                  <a:srgbClr val="0432FF"/>
                </a:solidFill>
                <a:latin typeface="Helvetica" pitchFamily="2" charset="0"/>
              </a:endParaRPr>
            </a:p>
          </p:txBody>
        </p:sp>
        <p:sp>
          <p:nvSpPr>
            <p:cNvPr id="213" name="Rectangle 212">
              <a:extLst>
                <a:ext uri="{FF2B5EF4-FFF2-40B4-BE49-F238E27FC236}">
                  <a16:creationId xmlns:a16="http://schemas.microsoft.com/office/drawing/2014/main" id="{3E5BCECA-DD77-5B44-89B8-D36CF3E736A3}"/>
                </a:ext>
              </a:extLst>
            </p:cNvPr>
            <p:cNvSpPr/>
            <p:nvPr/>
          </p:nvSpPr>
          <p:spPr>
            <a:xfrm rot="18300000">
              <a:off x="4993526" y="1528833"/>
              <a:ext cx="572593" cy="215444"/>
            </a:xfrm>
            <a:prstGeom prst="rect">
              <a:avLst/>
            </a:prstGeom>
          </p:spPr>
          <p:txBody>
            <a:bodyPr wrap="none">
              <a:spAutoFit/>
            </a:bodyPr>
            <a:lstStyle/>
            <a:p>
              <a:r>
                <a:rPr lang="en-US" altLang="zh-CN" sz="800" i="1" dirty="0" err="1">
                  <a:solidFill>
                    <a:srgbClr val="0432FF"/>
                  </a:solidFill>
                  <a:latin typeface="Helvetica" pitchFamily="2" charset="0"/>
                </a:rPr>
                <a:t>IgH</a:t>
              </a:r>
              <a:r>
                <a:rPr lang="zh-CN" altLang="en-US" sz="800" i="1" dirty="0">
                  <a:solidFill>
                    <a:srgbClr val="0432FF"/>
                  </a:solidFill>
                  <a:latin typeface="Helvetica" pitchFamily="2" charset="0"/>
                </a:rPr>
                <a:t> </a:t>
              </a:r>
              <a:r>
                <a:rPr lang="en-US" altLang="zh-CN" sz="800" dirty="0">
                  <a:solidFill>
                    <a:srgbClr val="0432FF"/>
                  </a:solidFill>
                  <a:latin typeface="Helvetica" pitchFamily="2" charset="0"/>
                </a:rPr>
                <a:t>(P6)</a:t>
              </a:r>
              <a:endParaRPr lang="en-US" sz="800" dirty="0">
                <a:solidFill>
                  <a:srgbClr val="0432FF"/>
                </a:solidFill>
                <a:latin typeface="Helvetica" pitchFamily="2" charset="0"/>
              </a:endParaRPr>
            </a:p>
          </p:txBody>
        </p:sp>
        <p:sp>
          <p:nvSpPr>
            <p:cNvPr id="215" name="Rectangle 214">
              <a:extLst>
                <a:ext uri="{FF2B5EF4-FFF2-40B4-BE49-F238E27FC236}">
                  <a16:creationId xmlns:a16="http://schemas.microsoft.com/office/drawing/2014/main" id="{69D9EE8C-3C1C-9049-B0E9-0D8C64E287FB}"/>
                </a:ext>
              </a:extLst>
            </p:cNvPr>
            <p:cNvSpPr/>
            <p:nvPr/>
          </p:nvSpPr>
          <p:spPr>
            <a:xfrm rot="18300000">
              <a:off x="5153638" y="1528833"/>
              <a:ext cx="572593" cy="215444"/>
            </a:xfrm>
            <a:prstGeom prst="rect">
              <a:avLst/>
            </a:prstGeom>
          </p:spPr>
          <p:txBody>
            <a:bodyPr wrap="none">
              <a:spAutoFit/>
            </a:bodyPr>
            <a:lstStyle/>
            <a:p>
              <a:r>
                <a:rPr lang="en-US" altLang="zh-CN" sz="800" i="1" dirty="0" err="1">
                  <a:solidFill>
                    <a:srgbClr val="0432FF"/>
                  </a:solidFill>
                  <a:latin typeface="Helvetica" pitchFamily="2" charset="0"/>
                </a:rPr>
                <a:t>IgH</a:t>
              </a:r>
              <a:r>
                <a:rPr lang="zh-CN" altLang="en-US" sz="800" i="1" dirty="0">
                  <a:solidFill>
                    <a:srgbClr val="0432FF"/>
                  </a:solidFill>
                  <a:latin typeface="Helvetica" pitchFamily="2" charset="0"/>
                </a:rPr>
                <a:t> </a:t>
              </a:r>
              <a:r>
                <a:rPr lang="en-US" altLang="zh-CN" sz="800" dirty="0">
                  <a:solidFill>
                    <a:srgbClr val="0432FF"/>
                  </a:solidFill>
                  <a:latin typeface="Helvetica" pitchFamily="2" charset="0"/>
                </a:rPr>
                <a:t>(P1)</a:t>
              </a:r>
              <a:endParaRPr lang="en-US" sz="800" dirty="0">
                <a:solidFill>
                  <a:srgbClr val="0432FF"/>
                </a:solidFill>
                <a:latin typeface="Helvetica" pitchFamily="2" charset="0"/>
              </a:endParaRPr>
            </a:p>
          </p:txBody>
        </p:sp>
        <p:sp>
          <p:nvSpPr>
            <p:cNvPr id="216" name="Rectangle 215">
              <a:extLst>
                <a:ext uri="{FF2B5EF4-FFF2-40B4-BE49-F238E27FC236}">
                  <a16:creationId xmlns:a16="http://schemas.microsoft.com/office/drawing/2014/main" id="{32D36AC2-8A05-8F47-95A0-97493C94D117}"/>
                </a:ext>
              </a:extLst>
            </p:cNvPr>
            <p:cNvSpPr/>
            <p:nvPr/>
          </p:nvSpPr>
          <p:spPr>
            <a:xfrm rot="18300000">
              <a:off x="6532401" y="1537368"/>
              <a:ext cx="551754" cy="215444"/>
            </a:xfrm>
            <a:prstGeom prst="rect">
              <a:avLst/>
            </a:prstGeom>
          </p:spPr>
          <p:txBody>
            <a:bodyPr wrap="none">
              <a:spAutoFit/>
            </a:bodyPr>
            <a:lstStyle/>
            <a:p>
              <a:r>
                <a:rPr lang="en-US" altLang="zh-CN" sz="800" i="1" dirty="0" err="1">
                  <a:latin typeface="Helvetica" pitchFamily="2" charset="0"/>
                </a:rPr>
                <a:t>IgL</a:t>
              </a:r>
              <a:r>
                <a:rPr lang="zh-CN" altLang="en-US" sz="800" dirty="0">
                  <a:latin typeface="Helvetica" pitchFamily="2" charset="0"/>
                </a:rPr>
                <a:t> </a:t>
              </a:r>
              <a:r>
                <a:rPr lang="en-US" altLang="zh-CN" sz="800" dirty="0">
                  <a:latin typeface="Helvetica" pitchFamily="2" charset="0"/>
                </a:rPr>
                <a:t>(P8)</a:t>
              </a:r>
              <a:endParaRPr lang="en-US" sz="800" i="1" dirty="0">
                <a:latin typeface="Helvetica" pitchFamily="2" charset="0"/>
              </a:endParaRPr>
            </a:p>
          </p:txBody>
        </p:sp>
        <p:sp>
          <p:nvSpPr>
            <p:cNvPr id="217" name="Rectangle 216">
              <a:extLst>
                <a:ext uri="{FF2B5EF4-FFF2-40B4-BE49-F238E27FC236}">
                  <a16:creationId xmlns:a16="http://schemas.microsoft.com/office/drawing/2014/main" id="{0A558E52-92B9-1643-A403-B095316B20E0}"/>
                </a:ext>
              </a:extLst>
            </p:cNvPr>
            <p:cNvSpPr/>
            <p:nvPr/>
          </p:nvSpPr>
          <p:spPr>
            <a:xfrm rot="18300000">
              <a:off x="6972652" y="1469744"/>
              <a:ext cx="716863" cy="215444"/>
            </a:xfrm>
            <a:prstGeom prst="rect">
              <a:avLst/>
            </a:prstGeom>
          </p:spPr>
          <p:txBody>
            <a:bodyPr wrap="none">
              <a:spAutoFit/>
            </a:bodyPr>
            <a:lstStyle/>
            <a:p>
              <a:r>
                <a:rPr lang="en-US" altLang="zh-CN" sz="800" i="1" dirty="0">
                  <a:solidFill>
                    <a:srgbClr val="000000"/>
                  </a:solidFill>
                  <a:latin typeface="Helvetica" pitchFamily="2" charset="0"/>
                </a:rPr>
                <a:t>IRAG2</a:t>
              </a:r>
              <a:r>
                <a:rPr lang="zh-CN" altLang="en-US" sz="800" i="1" dirty="0">
                  <a:solidFill>
                    <a:srgbClr val="000000"/>
                  </a:solidFill>
                  <a:latin typeface="Helvetica" pitchFamily="2" charset="0"/>
                </a:rPr>
                <a:t> </a:t>
              </a:r>
              <a:r>
                <a:rPr lang="en-US" altLang="zh-CN" sz="800" dirty="0">
                  <a:solidFill>
                    <a:srgbClr val="000000"/>
                  </a:solidFill>
                  <a:latin typeface="Helvetica" pitchFamily="2" charset="0"/>
                </a:rPr>
                <a:t>(P4)</a:t>
              </a:r>
              <a:endParaRPr lang="en-HK" sz="800" dirty="0">
                <a:solidFill>
                  <a:srgbClr val="000000"/>
                </a:solidFill>
                <a:latin typeface="Helvetica" pitchFamily="2" charset="0"/>
              </a:endParaRPr>
            </a:p>
          </p:txBody>
        </p:sp>
        <p:sp>
          <p:nvSpPr>
            <p:cNvPr id="218" name="Rectangle 217">
              <a:extLst>
                <a:ext uri="{FF2B5EF4-FFF2-40B4-BE49-F238E27FC236}">
                  <a16:creationId xmlns:a16="http://schemas.microsoft.com/office/drawing/2014/main" id="{D2505B87-D77E-CC43-AAFF-5A1BBB225EA2}"/>
                </a:ext>
              </a:extLst>
            </p:cNvPr>
            <p:cNvSpPr/>
            <p:nvPr/>
          </p:nvSpPr>
          <p:spPr>
            <a:xfrm rot="18300000">
              <a:off x="7337982" y="1516359"/>
              <a:ext cx="603050" cy="215444"/>
            </a:xfrm>
            <a:prstGeom prst="rect">
              <a:avLst/>
            </a:prstGeom>
          </p:spPr>
          <p:txBody>
            <a:bodyPr wrap="none">
              <a:spAutoFit/>
            </a:bodyPr>
            <a:lstStyle/>
            <a:p>
              <a:pPr algn="ctr"/>
              <a:r>
                <a:rPr lang="en-US" altLang="zh-CN" sz="800" i="1" dirty="0">
                  <a:latin typeface="Helvetica" pitchFamily="2" charset="0"/>
                </a:rPr>
                <a:t>LPP</a:t>
              </a:r>
              <a:r>
                <a:rPr lang="zh-CN" altLang="en-US" sz="800" i="1" dirty="0">
                  <a:latin typeface="Helvetica" pitchFamily="2" charset="0"/>
                </a:rPr>
                <a:t> </a:t>
              </a:r>
              <a:r>
                <a:rPr lang="en-US" altLang="zh-CN" sz="800" dirty="0">
                  <a:latin typeface="Helvetica" pitchFamily="2" charset="0"/>
                </a:rPr>
                <a:t>(P9)</a:t>
              </a:r>
              <a:endParaRPr lang="en-HK" sz="800" i="1" dirty="0">
                <a:solidFill>
                  <a:srgbClr val="000000"/>
                </a:solidFill>
                <a:latin typeface="Helvetica" pitchFamily="2" charset="0"/>
              </a:endParaRPr>
            </a:p>
          </p:txBody>
        </p:sp>
        <p:sp>
          <p:nvSpPr>
            <p:cNvPr id="220" name="Rectangle 219">
              <a:extLst>
                <a:ext uri="{FF2B5EF4-FFF2-40B4-BE49-F238E27FC236}">
                  <a16:creationId xmlns:a16="http://schemas.microsoft.com/office/drawing/2014/main" id="{1B2055D3-ECD5-89EC-59A9-B02428551F16}"/>
                </a:ext>
              </a:extLst>
            </p:cNvPr>
            <p:cNvSpPr/>
            <p:nvPr/>
          </p:nvSpPr>
          <p:spPr>
            <a:xfrm>
              <a:off x="6411553" y="1932573"/>
              <a:ext cx="287258" cy="258212"/>
            </a:xfrm>
            <a:prstGeom prst="rect">
              <a:avLst/>
            </a:prstGeom>
          </p:spPr>
          <p:txBody>
            <a:bodyPr wrap="none">
              <a:spAutoFit/>
            </a:bodyPr>
            <a:lstStyle/>
            <a:p>
              <a:pPr>
                <a:lnSpc>
                  <a:spcPct val="149000"/>
                </a:lnSpc>
              </a:pPr>
              <a:r>
                <a:rPr lang="en-US" altLang="zh-CN" sz="800" dirty="0">
                  <a:latin typeface="Helvetica" pitchFamily="2" charset="0"/>
                </a:rPr>
                <a:t>…</a:t>
              </a:r>
            </a:p>
          </p:txBody>
        </p:sp>
        <p:sp>
          <p:nvSpPr>
            <p:cNvPr id="221" name="Rectangle 220">
              <a:extLst>
                <a:ext uri="{FF2B5EF4-FFF2-40B4-BE49-F238E27FC236}">
                  <a16:creationId xmlns:a16="http://schemas.microsoft.com/office/drawing/2014/main" id="{FD218E42-ADD4-6840-AB24-B294B2224770}"/>
                </a:ext>
              </a:extLst>
            </p:cNvPr>
            <p:cNvSpPr/>
            <p:nvPr/>
          </p:nvSpPr>
          <p:spPr>
            <a:xfrm>
              <a:off x="6767473" y="1931214"/>
              <a:ext cx="389850" cy="258276"/>
            </a:xfrm>
            <a:prstGeom prst="rect">
              <a:avLst/>
            </a:prstGeom>
          </p:spPr>
          <p:txBody>
            <a:bodyPr wrap="none">
              <a:spAutoFit/>
            </a:bodyPr>
            <a:lstStyle/>
            <a:p>
              <a:pPr>
                <a:lnSpc>
                  <a:spcPct val="149000"/>
                </a:lnSpc>
              </a:pPr>
              <a:r>
                <a:rPr lang="en-US" altLang="zh-CN" sz="800" dirty="0">
                  <a:latin typeface="Helvetica" pitchFamily="2" charset="0"/>
                </a:rPr>
                <a:t>……</a:t>
              </a:r>
            </a:p>
          </p:txBody>
        </p:sp>
        <p:sp>
          <p:nvSpPr>
            <p:cNvPr id="223" name="Rectangle 222">
              <a:extLst>
                <a:ext uri="{FF2B5EF4-FFF2-40B4-BE49-F238E27FC236}">
                  <a16:creationId xmlns:a16="http://schemas.microsoft.com/office/drawing/2014/main" id="{43E22B38-DA52-8C25-4911-118A27BFD1F3}"/>
                </a:ext>
              </a:extLst>
            </p:cNvPr>
            <p:cNvSpPr/>
            <p:nvPr/>
          </p:nvSpPr>
          <p:spPr>
            <a:xfrm>
              <a:off x="7213637" y="1931214"/>
              <a:ext cx="287258" cy="258276"/>
            </a:xfrm>
            <a:prstGeom prst="rect">
              <a:avLst/>
            </a:prstGeom>
          </p:spPr>
          <p:txBody>
            <a:bodyPr wrap="none">
              <a:spAutoFit/>
            </a:bodyPr>
            <a:lstStyle/>
            <a:p>
              <a:pPr>
                <a:lnSpc>
                  <a:spcPct val="149000"/>
                </a:lnSpc>
              </a:pPr>
              <a:r>
                <a:rPr lang="en-US" altLang="zh-CN" sz="800" dirty="0">
                  <a:latin typeface="Helvetica" pitchFamily="2" charset="0"/>
                </a:rPr>
                <a:t>…</a:t>
              </a:r>
            </a:p>
          </p:txBody>
        </p:sp>
        <p:pic>
          <p:nvPicPr>
            <p:cNvPr id="28" name="Picture 27">
              <a:extLst>
                <a:ext uri="{FF2B5EF4-FFF2-40B4-BE49-F238E27FC236}">
                  <a16:creationId xmlns:a16="http://schemas.microsoft.com/office/drawing/2014/main" id="{C62D7284-3512-F4F4-AEFA-C0E0FD6FBDDE}"/>
                </a:ext>
              </a:extLst>
            </p:cNvPr>
            <p:cNvPicPr>
              <a:picLocks noChangeAspect="1"/>
            </p:cNvPicPr>
            <p:nvPr/>
          </p:nvPicPr>
          <p:blipFill rotWithShape="1">
            <a:blip r:embed="rId7"/>
            <a:srcRect l="82990" r="9719"/>
            <a:stretch/>
          </p:blipFill>
          <p:spPr>
            <a:xfrm>
              <a:off x="6624986" y="1818000"/>
              <a:ext cx="199335" cy="324612"/>
            </a:xfrm>
            <a:prstGeom prst="rect">
              <a:avLst/>
            </a:prstGeom>
          </p:spPr>
        </p:pic>
        <p:pic>
          <p:nvPicPr>
            <p:cNvPr id="225" name="Picture 224">
              <a:extLst>
                <a:ext uri="{FF2B5EF4-FFF2-40B4-BE49-F238E27FC236}">
                  <a16:creationId xmlns:a16="http://schemas.microsoft.com/office/drawing/2014/main" id="{D49B236E-0694-4B01-47EC-7BE979347CE6}"/>
                </a:ext>
              </a:extLst>
            </p:cNvPr>
            <p:cNvPicPr>
              <a:picLocks noChangeAspect="1"/>
            </p:cNvPicPr>
            <p:nvPr/>
          </p:nvPicPr>
          <p:blipFill rotWithShape="1">
            <a:blip r:embed="rId7"/>
            <a:srcRect l="83442" r="5236"/>
            <a:stretch/>
          </p:blipFill>
          <p:spPr>
            <a:xfrm>
              <a:off x="7427598" y="1818000"/>
              <a:ext cx="309544" cy="324612"/>
            </a:xfrm>
            <a:prstGeom prst="rect">
              <a:avLst/>
            </a:prstGeom>
          </p:spPr>
        </p:pic>
        <p:pic>
          <p:nvPicPr>
            <p:cNvPr id="229" name="Picture 228">
              <a:extLst>
                <a:ext uri="{FF2B5EF4-FFF2-40B4-BE49-F238E27FC236}">
                  <a16:creationId xmlns:a16="http://schemas.microsoft.com/office/drawing/2014/main" id="{BC196C27-53E3-0E93-E07A-D4E765438C2E}"/>
                </a:ext>
              </a:extLst>
            </p:cNvPr>
            <p:cNvPicPr>
              <a:picLocks noChangeAspect="1"/>
            </p:cNvPicPr>
            <p:nvPr/>
          </p:nvPicPr>
          <p:blipFill rotWithShape="1">
            <a:blip r:embed="rId7">
              <a:clrChange>
                <a:clrFrom>
                  <a:srgbClr val="FFFFFF"/>
                </a:clrFrom>
                <a:clrTo>
                  <a:srgbClr val="FFFFFF">
                    <a:alpha val="0"/>
                  </a:srgbClr>
                </a:clrTo>
              </a:clrChange>
            </a:blip>
            <a:srcRect l="11613" r="81322"/>
            <a:stretch/>
          </p:blipFill>
          <p:spPr>
            <a:xfrm>
              <a:off x="7088767" y="1818098"/>
              <a:ext cx="193168" cy="324612"/>
            </a:xfrm>
            <a:prstGeom prst="rect">
              <a:avLst/>
            </a:prstGeom>
          </p:spPr>
        </p:pic>
        <p:cxnSp>
          <p:nvCxnSpPr>
            <p:cNvPr id="231" name="Elbow Connector 230">
              <a:extLst>
                <a:ext uri="{FF2B5EF4-FFF2-40B4-BE49-F238E27FC236}">
                  <a16:creationId xmlns:a16="http://schemas.microsoft.com/office/drawing/2014/main" id="{4D2F10B2-CA40-B390-F0C2-6F67D71154BB}"/>
                </a:ext>
              </a:extLst>
            </p:cNvPr>
            <p:cNvCxnSpPr>
              <a:cxnSpLocks/>
            </p:cNvCxnSpPr>
            <p:nvPr/>
          </p:nvCxnSpPr>
          <p:spPr>
            <a:xfrm>
              <a:off x="5060824" y="2106418"/>
              <a:ext cx="162000" cy="125999"/>
            </a:xfrm>
            <a:prstGeom prst="bentConnector3">
              <a:avLst>
                <a:gd name="adj1" fmla="val 180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EE1CDDB1-818B-BE22-1B5C-7C17795C225A}"/>
              </a:ext>
            </a:extLst>
          </p:cNvPr>
          <p:cNvGrpSpPr/>
          <p:nvPr/>
        </p:nvGrpSpPr>
        <p:grpSpPr>
          <a:xfrm>
            <a:off x="362792" y="3010660"/>
            <a:ext cx="4111761" cy="2555832"/>
            <a:chOff x="362792" y="3010660"/>
            <a:chExt cx="4111761" cy="2555832"/>
          </a:xfrm>
        </p:grpSpPr>
        <p:sp>
          <p:nvSpPr>
            <p:cNvPr id="276" name="Rectangle 275">
              <a:extLst>
                <a:ext uri="{FF2B5EF4-FFF2-40B4-BE49-F238E27FC236}">
                  <a16:creationId xmlns:a16="http://schemas.microsoft.com/office/drawing/2014/main" id="{542F336C-4287-6C4F-B208-399970308136}"/>
                </a:ext>
              </a:extLst>
            </p:cNvPr>
            <p:cNvSpPr/>
            <p:nvPr/>
          </p:nvSpPr>
          <p:spPr>
            <a:xfrm>
              <a:off x="850266" y="3010660"/>
              <a:ext cx="1544012" cy="215444"/>
            </a:xfrm>
            <a:prstGeom prst="rect">
              <a:avLst/>
            </a:prstGeom>
          </p:spPr>
          <p:txBody>
            <a:bodyPr wrap="none">
              <a:spAutoFit/>
            </a:bodyPr>
            <a:lstStyle/>
            <a:p>
              <a:r>
                <a:rPr lang="en-US" sz="800" dirty="0">
                  <a:latin typeface="Helvetica" pitchFamily="2" charset="0"/>
                </a:rPr>
                <a:t>chr18:63,064,788-63,383,469</a:t>
              </a:r>
            </a:p>
          </p:txBody>
        </p:sp>
        <p:sp>
          <p:nvSpPr>
            <p:cNvPr id="278" name="Rectangle 277">
              <a:extLst>
                <a:ext uri="{FF2B5EF4-FFF2-40B4-BE49-F238E27FC236}">
                  <a16:creationId xmlns:a16="http://schemas.microsoft.com/office/drawing/2014/main" id="{C4D0952F-0EE7-1A45-8866-75856E861B2D}"/>
                </a:ext>
              </a:extLst>
            </p:cNvPr>
            <p:cNvSpPr/>
            <p:nvPr/>
          </p:nvSpPr>
          <p:spPr>
            <a:xfrm>
              <a:off x="1777300" y="5329439"/>
              <a:ext cx="1321750" cy="237053"/>
            </a:xfrm>
            <a:prstGeom prst="rect">
              <a:avLst/>
            </a:prstGeom>
          </p:spPr>
          <p:txBody>
            <a:bodyPr wrap="square">
              <a:spAutoFit/>
            </a:bodyPr>
            <a:lstStyle/>
            <a:p>
              <a:pPr algn="ctr">
                <a:lnSpc>
                  <a:spcPct val="126000"/>
                </a:lnSpc>
              </a:pPr>
              <a:r>
                <a:rPr lang="en-US" altLang="zh-CN" sz="800" b="1" i="1" dirty="0">
                  <a:latin typeface="Helvetica" pitchFamily="2" charset="0"/>
                </a:rPr>
                <a:t>BCL2</a:t>
              </a:r>
            </a:p>
          </p:txBody>
        </p:sp>
        <p:sp>
          <p:nvSpPr>
            <p:cNvPr id="279" name="Rectangle 278">
              <a:extLst>
                <a:ext uri="{FF2B5EF4-FFF2-40B4-BE49-F238E27FC236}">
                  <a16:creationId xmlns:a16="http://schemas.microsoft.com/office/drawing/2014/main" id="{6610E2E5-5CA3-224A-8C05-BD807AC4AB86}"/>
                </a:ext>
              </a:extLst>
            </p:cNvPr>
            <p:cNvSpPr/>
            <p:nvPr/>
          </p:nvSpPr>
          <p:spPr>
            <a:xfrm>
              <a:off x="3152803" y="5329439"/>
              <a:ext cx="1321750" cy="237053"/>
            </a:xfrm>
            <a:prstGeom prst="rect">
              <a:avLst/>
            </a:prstGeom>
          </p:spPr>
          <p:txBody>
            <a:bodyPr wrap="square">
              <a:spAutoFit/>
            </a:bodyPr>
            <a:lstStyle/>
            <a:p>
              <a:pPr algn="ctr">
                <a:lnSpc>
                  <a:spcPct val="126000"/>
                </a:lnSpc>
              </a:pPr>
              <a:r>
                <a:rPr lang="en-US" altLang="zh-CN" sz="800" i="1" dirty="0">
                  <a:latin typeface="Helvetica" pitchFamily="2" charset="0"/>
                </a:rPr>
                <a:t>KDSR</a:t>
              </a:r>
            </a:p>
          </p:txBody>
        </p:sp>
        <p:sp>
          <p:nvSpPr>
            <p:cNvPr id="280" name="Rectangle 279">
              <a:extLst>
                <a:ext uri="{FF2B5EF4-FFF2-40B4-BE49-F238E27FC236}">
                  <a16:creationId xmlns:a16="http://schemas.microsoft.com/office/drawing/2014/main" id="{C506F4E8-75AD-0F40-95A8-ADC4252A1328}"/>
                </a:ext>
              </a:extLst>
            </p:cNvPr>
            <p:cNvSpPr/>
            <p:nvPr/>
          </p:nvSpPr>
          <p:spPr>
            <a:xfrm>
              <a:off x="532355" y="5329439"/>
              <a:ext cx="1321750" cy="237053"/>
            </a:xfrm>
            <a:prstGeom prst="rect">
              <a:avLst/>
            </a:prstGeom>
          </p:spPr>
          <p:txBody>
            <a:bodyPr wrap="square">
              <a:spAutoFit/>
            </a:bodyPr>
            <a:lstStyle/>
            <a:p>
              <a:pPr algn="ctr">
                <a:lnSpc>
                  <a:spcPct val="126000"/>
                </a:lnSpc>
              </a:pPr>
              <a:r>
                <a:rPr lang="en-US" altLang="zh-CN" sz="800" i="1" dirty="0">
                  <a:latin typeface="Helvetica" pitchFamily="2" charset="0"/>
                </a:rPr>
                <a:t>XR_935570.2</a:t>
              </a:r>
            </a:p>
          </p:txBody>
        </p:sp>
        <p:sp>
          <p:nvSpPr>
            <p:cNvPr id="281" name="Rectangle 280">
              <a:extLst>
                <a:ext uri="{FF2B5EF4-FFF2-40B4-BE49-F238E27FC236}">
                  <a16:creationId xmlns:a16="http://schemas.microsoft.com/office/drawing/2014/main" id="{B455802D-2B0A-AB42-8BFB-59093E48F60B}"/>
                </a:ext>
              </a:extLst>
            </p:cNvPr>
            <p:cNvSpPr/>
            <p:nvPr/>
          </p:nvSpPr>
          <p:spPr>
            <a:xfrm>
              <a:off x="362793" y="3309607"/>
              <a:ext cx="643125" cy="236988"/>
            </a:xfrm>
            <a:prstGeom prst="rect">
              <a:avLst/>
            </a:prstGeom>
          </p:spPr>
          <p:txBody>
            <a:bodyPr wrap="none">
              <a:spAutoFit/>
            </a:bodyPr>
            <a:lstStyle/>
            <a:p>
              <a:pPr algn="r">
                <a:lnSpc>
                  <a:spcPct val="126000"/>
                </a:lnSpc>
              </a:pPr>
              <a:r>
                <a:rPr lang="en-US" altLang="zh-CN" sz="800" dirty="0">
                  <a:latin typeface="Helvetica" pitchFamily="2" charset="0"/>
                </a:rPr>
                <a:t>H3K4me1</a:t>
              </a:r>
            </a:p>
          </p:txBody>
        </p:sp>
        <p:sp>
          <p:nvSpPr>
            <p:cNvPr id="282" name="Rectangle 281">
              <a:extLst>
                <a:ext uri="{FF2B5EF4-FFF2-40B4-BE49-F238E27FC236}">
                  <a16:creationId xmlns:a16="http://schemas.microsoft.com/office/drawing/2014/main" id="{2555B6D8-064D-F44E-A672-0BD285892271}"/>
                </a:ext>
              </a:extLst>
            </p:cNvPr>
            <p:cNvSpPr/>
            <p:nvPr/>
          </p:nvSpPr>
          <p:spPr>
            <a:xfrm>
              <a:off x="362792" y="3443486"/>
              <a:ext cx="643126" cy="236988"/>
            </a:xfrm>
            <a:prstGeom prst="rect">
              <a:avLst/>
            </a:prstGeom>
          </p:spPr>
          <p:txBody>
            <a:bodyPr wrap="none">
              <a:spAutoFit/>
            </a:bodyPr>
            <a:lstStyle/>
            <a:p>
              <a:pPr algn="r">
                <a:lnSpc>
                  <a:spcPct val="126000"/>
                </a:lnSpc>
              </a:pPr>
              <a:r>
                <a:rPr lang="en-US" altLang="zh-CN" sz="800" dirty="0">
                  <a:latin typeface="Helvetica" pitchFamily="2" charset="0"/>
                </a:rPr>
                <a:t>H3K4me3</a:t>
              </a:r>
            </a:p>
          </p:txBody>
        </p:sp>
        <p:sp>
          <p:nvSpPr>
            <p:cNvPr id="283" name="Rectangle 282">
              <a:extLst>
                <a:ext uri="{FF2B5EF4-FFF2-40B4-BE49-F238E27FC236}">
                  <a16:creationId xmlns:a16="http://schemas.microsoft.com/office/drawing/2014/main" id="{B47B2A46-7D5B-4E4B-9AA9-19AEB4FABA68}"/>
                </a:ext>
              </a:extLst>
            </p:cNvPr>
            <p:cNvSpPr/>
            <p:nvPr/>
          </p:nvSpPr>
          <p:spPr>
            <a:xfrm rot="16200000">
              <a:off x="380745" y="4019212"/>
              <a:ext cx="309700" cy="215444"/>
            </a:xfrm>
            <a:prstGeom prst="rect">
              <a:avLst/>
            </a:prstGeom>
          </p:spPr>
          <p:txBody>
            <a:bodyPr wrap="none" anchor="ctr">
              <a:spAutoFit/>
            </a:bodyPr>
            <a:lstStyle/>
            <a:p>
              <a:pPr algn="ctr"/>
              <a:r>
                <a:rPr lang="en-US" altLang="zh-CN" sz="800" b="1" dirty="0">
                  <a:latin typeface="Helvetica" pitchFamily="2" charset="0"/>
                </a:rPr>
                <a:t>FL</a:t>
              </a:r>
            </a:p>
          </p:txBody>
        </p:sp>
        <p:sp>
          <p:nvSpPr>
            <p:cNvPr id="286" name="Rectangle 285">
              <a:extLst>
                <a:ext uri="{FF2B5EF4-FFF2-40B4-BE49-F238E27FC236}">
                  <a16:creationId xmlns:a16="http://schemas.microsoft.com/office/drawing/2014/main" id="{DAC75947-6566-2F40-8F5A-E5F27252C5F5}"/>
                </a:ext>
              </a:extLst>
            </p:cNvPr>
            <p:cNvSpPr/>
            <p:nvPr/>
          </p:nvSpPr>
          <p:spPr>
            <a:xfrm rot="16200000">
              <a:off x="202895" y="4796324"/>
              <a:ext cx="657192" cy="215444"/>
            </a:xfrm>
            <a:prstGeom prst="rect">
              <a:avLst/>
            </a:prstGeom>
          </p:spPr>
          <p:txBody>
            <a:bodyPr wrap="square">
              <a:spAutoFit/>
            </a:bodyPr>
            <a:lstStyle/>
            <a:p>
              <a:pPr algn="ctr"/>
              <a:r>
                <a:rPr lang="en-US" altLang="zh-CN" sz="800" b="1" dirty="0">
                  <a:latin typeface="Helvetica" pitchFamily="2" charset="0"/>
                </a:rPr>
                <a:t>DHL</a:t>
              </a:r>
            </a:p>
          </p:txBody>
        </p:sp>
        <p:sp>
          <p:nvSpPr>
            <p:cNvPr id="162" name="Rectangle 161">
              <a:extLst>
                <a:ext uri="{FF2B5EF4-FFF2-40B4-BE49-F238E27FC236}">
                  <a16:creationId xmlns:a16="http://schemas.microsoft.com/office/drawing/2014/main" id="{6BCE334E-5872-654C-B230-79F63DC86F59}"/>
                </a:ext>
              </a:extLst>
            </p:cNvPr>
            <p:cNvSpPr/>
            <p:nvPr/>
          </p:nvSpPr>
          <p:spPr>
            <a:xfrm>
              <a:off x="694614" y="3682939"/>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166" name="Rectangle 165">
              <a:extLst>
                <a:ext uri="{FF2B5EF4-FFF2-40B4-BE49-F238E27FC236}">
                  <a16:creationId xmlns:a16="http://schemas.microsoft.com/office/drawing/2014/main" id="{26B7DE11-A9A5-824C-AC78-1879830DFBC4}"/>
                </a:ext>
              </a:extLst>
            </p:cNvPr>
            <p:cNvSpPr/>
            <p:nvPr/>
          </p:nvSpPr>
          <p:spPr>
            <a:xfrm>
              <a:off x="694614" y="3770354"/>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169" name="Rectangle 168">
              <a:extLst>
                <a:ext uri="{FF2B5EF4-FFF2-40B4-BE49-F238E27FC236}">
                  <a16:creationId xmlns:a16="http://schemas.microsoft.com/office/drawing/2014/main" id="{AD518690-FF07-FB49-BE4D-A46FE3523941}"/>
                </a:ext>
              </a:extLst>
            </p:cNvPr>
            <p:cNvSpPr/>
            <p:nvPr/>
          </p:nvSpPr>
          <p:spPr>
            <a:xfrm>
              <a:off x="694614" y="3857769"/>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170" name="Rectangle 169">
              <a:extLst>
                <a:ext uri="{FF2B5EF4-FFF2-40B4-BE49-F238E27FC236}">
                  <a16:creationId xmlns:a16="http://schemas.microsoft.com/office/drawing/2014/main" id="{39D0968A-17D7-C243-A3BE-062F4B53B6D5}"/>
                </a:ext>
              </a:extLst>
            </p:cNvPr>
            <p:cNvSpPr/>
            <p:nvPr/>
          </p:nvSpPr>
          <p:spPr>
            <a:xfrm>
              <a:off x="694614" y="3945184"/>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171" name="Rectangle 170">
              <a:extLst>
                <a:ext uri="{FF2B5EF4-FFF2-40B4-BE49-F238E27FC236}">
                  <a16:creationId xmlns:a16="http://schemas.microsoft.com/office/drawing/2014/main" id="{1556F6CD-CC78-6E48-9A68-C3D896EE32D4}"/>
                </a:ext>
              </a:extLst>
            </p:cNvPr>
            <p:cNvSpPr/>
            <p:nvPr/>
          </p:nvSpPr>
          <p:spPr>
            <a:xfrm>
              <a:off x="694614" y="4120014"/>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172" name="Rectangle 171">
              <a:extLst>
                <a:ext uri="{FF2B5EF4-FFF2-40B4-BE49-F238E27FC236}">
                  <a16:creationId xmlns:a16="http://schemas.microsoft.com/office/drawing/2014/main" id="{8D327F40-9EF0-D749-993B-5CB220732460}"/>
                </a:ext>
              </a:extLst>
            </p:cNvPr>
            <p:cNvSpPr/>
            <p:nvPr/>
          </p:nvSpPr>
          <p:spPr>
            <a:xfrm>
              <a:off x="608052" y="4207429"/>
              <a:ext cx="397866" cy="237437"/>
            </a:xfrm>
            <a:prstGeom prst="rect">
              <a:avLst/>
            </a:prstGeom>
          </p:spPr>
          <p:txBody>
            <a:bodyPr wrap="square">
              <a:spAutoFit/>
            </a:bodyPr>
            <a:lstStyle/>
            <a:p>
              <a:pPr algn="r">
                <a:lnSpc>
                  <a:spcPct val="149000"/>
                </a:lnSpc>
              </a:pPr>
              <a:r>
                <a:rPr lang="en-US" altLang="zh-CN" sz="700" dirty="0">
                  <a:latin typeface="Helvetica" pitchFamily="2" charset="0"/>
                </a:rPr>
                <a:t>P8.a</a:t>
              </a:r>
            </a:p>
          </p:txBody>
        </p:sp>
        <p:sp>
          <p:nvSpPr>
            <p:cNvPr id="173" name="Rectangle 172">
              <a:extLst>
                <a:ext uri="{FF2B5EF4-FFF2-40B4-BE49-F238E27FC236}">
                  <a16:creationId xmlns:a16="http://schemas.microsoft.com/office/drawing/2014/main" id="{FFB975A6-4306-8448-8B07-A9B47C5534B7}"/>
                </a:ext>
              </a:extLst>
            </p:cNvPr>
            <p:cNvSpPr/>
            <p:nvPr/>
          </p:nvSpPr>
          <p:spPr>
            <a:xfrm>
              <a:off x="694614" y="4382259"/>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174" name="Rectangle 173">
              <a:extLst>
                <a:ext uri="{FF2B5EF4-FFF2-40B4-BE49-F238E27FC236}">
                  <a16:creationId xmlns:a16="http://schemas.microsoft.com/office/drawing/2014/main" id="{24AA8B59-9B9D-F64F-B37D-9B5096BCD861}"/>
                </a:ext>
              </a:extLst>
            </p:cNvPr>
            <p:cNvSpPr/>
            <p:nvPr/>
          </p:nvSpPr>
          <p:spPr>
            <a:xfrm>
              <a:off x="694614" y="4032599"/>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175" name="Rectangle 174">
              <a:extLst>
                <a:ext uri="{FF2B5EF4-FFF2-40B4-BE49-F238E27FC236}">
                  <a16:creationId xmlns:a16="http://schemas.microsoft.com/office/drawing/2014/main" id="{8C9FAFAB-11BB-F648-BB05-03FCC28ABCF5}"/>
                </a:ext>
              </a:extLst>
            </p:cNvPr>
            <p:cNvSpPr/>
            <p:nvPr/>
          </p:nvSpPr>
          <p:spPr>
            <a:xfrm>
              <a:off x="608052" y="4294844"/>
              <a:ext cx="397866" cy="237437"/>
            </a:xfrm>
            <a:prstGeom prst="rect">
              <a:avLst/>
            </a:prstGeom>
          </p:spPr>
          <p:txBody>
            <a:bodyPr wrap="square">
              <a:spAutoFit/>
            </a:bodyPr>
            <a:lstStyle/>
            <a:p>
              <a:pPr algn="r">
                <a:lnSpc>
                  <a:spcPct val="149000"/>
                </a:lnSpc>
              </a:pPr>
              <a:r>
                <a:rPr lang="en-US" altLang="zh-CN" sz="700" dirty="0">
                  <a:latin typeface="Helvetica" pitchFamily="2" charset="0"/>
                </a:rPr>
                <a:t>P8.b</a:t>
              </a:r>
            </a:p>
          </p:txBody>
        </p:sp>
        <p:sp>
          <p:nvSpPr>
            <p:cNvPr id="178" name="Rectangle 177">
              <a:extLst>
                <a:ext uri="{FF2B5EF4-FFF2-40B4-BE49-F238E27FC236}">
                  <a16:creationId xmlns:a16="http://schemas.microsoft.com/office/drawing/2014/main" id="{0DA14E9F-9027-464C-8444-694B11A8E9F5}"/>
                </a:ext>
              </a:extLst>
            </p:cNvPr>
            <p:cNvSpPr/>
            <p:nvPr/>
          </p:nvSpPr>
          <p:spPr>
            <a:xfrm>
              <a:off x="694614" y="4557089"/>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180" name="Rectangle 179">
              <a:extLst>
                <a:ext uri="{FF2B5EF4-FFF2-40B4-BE49-F238E27FC236}">
                  <a16:creationId xmlns:a16="http://schemas.microsoft.com/office/drawing/2014/main" id="{26CE8C43-095D-7D45-8352-8B0391021998}"/>
                </a:ext>
              </a:extLst>
            </p:cNvPr>
            <p:cNvSpPr/>
            <p:nvPr/>
          </p:nvSpPr>
          <p:spPr>
            <a:xfrm>
              <a:off x="694614" y="4644504"/>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246" name="Rectangle 245">
              <a:extLst>
                <a:ext uri="{FF2B5EF4-FFF2-40B4-BE49-F238E27FC236}">
                  <a16:creationId xmlns:a16="http://schemas.microsoft.com/office/drawing/2014/main" id="{996ACCD1-320D-B24A-9FC0-29190F85DD6A}"/>
                </a:ext>
              </a:extLst>
            </p:cNvPr>
            <p:cNvSpPr/>
            <p:nvPr/>
          </p:nvSpPr>
          <p:spPr>
            <a:xfrm>
              <a:off x="694614" y="4731919"/>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247" name="Rectangle 246">
              <a:extLst>
                <a:ext uri="{FF2B5EF4-FFF2-40B4-BE49-F238E27FC236}">
                  <a16:creationId xmlns:a16="http://schemas.microsoft.com/office/drawing/2014/main" id="{288FA5A3-5ED2-4749-9903-E786C1358B2E}"/>
                </a:ext>
              </a:extLst>
            </p:cNvPr>
            <p:cNvSpPr/>
            <p:nvPr/>
          </p:nvSpPr>
          <p:spPr>
            <a:xfrm>
              <a:off x="694614" y="4906749"/>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249" name="Rectangle 248">
              <a:extLst>
                <a:ext uri="{FF2B5EF4-FFF2-40B4-BE49-F238E27FC236}">
                  <a16:creationId xmlns:a16="http://schemas.microsoft.com/office/drawing/2014/main" id="{58413B8C-6817-B644-9573-4D47C2AEC67A}"/>
                </a:ext>
              </a:extLst>
            </p:cNvPr>
            <p:cNvSpPr/>
            <p:nvPr/>
          </p:nvSpPr>
          <p:spPr>
            <a:xfrm>
              <a:off x="694614" y="5081574"/>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250" name="Rectangle 249">
              <a:extLst>
                <a:ext uri="{FF2B5EF4-FFF2-40B4-BE49-F238E27FC236}">
                  <a16:creationId xmlns:a16="http://schemas.microsoft.com/office/drawing/2014/main" id="{8453234B-6978-3E42-89B6-01A7837CB1FD}"/>
                </a:ext>
              </a:extLst>
            </p:cNvPr>
            <p:cNvSpPr/>
            <p:nvPr/>
          </p:nvSpPr>
          <p:spPr>
            <a:xfrm>
              <a:off x="694614" y="4819334"/>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252" name="Rectangle 251">
              <a:extLst>
                <a:ext uri="{FF2B5EF4-FFF2-40B4-BE49-F238E27FC236}">
                  <a16:creationId xmlns:a16="http://schemas.microsoft.com/office/drawing/2014/main" id="{1B435931-805A-F74F-8F93-BD05F0745F1B}"/>
                </a:ext>
              </a:extLst>
            </p:cNvPr>
            <p:cNvSpPr/>
            <p:nvPr/>
          </p:nvSpPr>
          <p:spPr>
            <a:xfrm>
              <a:off x="694614" y="4469674"/>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253" name="Rectangle 252">
              <a:extLst>
                <a:ext uri="{FF2B5EF4-FFF2-40B4-BE49-F238E27FC236}">
                  <a16:creationId xmlns:a16="http://schemas.microsoft.com/office/drawing/2014/main" id="{1A70F75B-4FED-6B4B-9D76-881923FB7DC0}"/>
                </a:ext>
              </a:extLst>
            </p:cNvPr>
            <p:cNvSpPr/>
            <p:nvPr/>
          </p:nvSpPr>
          <p:spPr>
            <a:xfrm>
              <a:off x="694614" y="4994164"/>
              <a:ext cx="311304" cy="237437"/>
            </a:xfrm>
            <a:prstGeom prst="rect">
              <a:avLst/>
            </a:prstGeom>
          </p:spPr>
          <p:txBody>
            <a:bodyPr wrap="square">
              <a:spAutoFit/>
            </a:bodyPr>
            <a:lstStyle/>
            <a:p>
              <a:pPr algn="r">
                <a:lnSpc>
                  <a:spcPct val="149000"/>
                </a:lnSpc>
              </a:pPr>
              <a:r>
                <a:rPr lang="en-US" altLang="zh-CN" sz="700" dirty="0">
                  <a:latin typeface="Helvetica" pitchFamily="2" charset="0"/>
                </a:rPr>
                <a:t>P8</a:t>
              </a:r>
            </a:p>
          </p:txBody>
        </p:sp>
        <p:sp>
          <p:nvSpPr>
            <p:cNvPr id="236" name="Rectangle 235">
              <a:extLst>
                <a:ext uri="{FF2B5EF4-FFF2-40B4-BE49-F238E27FC236}">
                  <a16:creationId xmlns:a16="http://schemas.microsoft.com/office/drawing/2014/main" id="{6C8B7F9A-0381-0A40-04A2-0C73C106013E}"/>
                </a:ext>
              </a:extLst>
            </p:cNvPr>
            <p:cNvSpPr/>
            <p:nvPr/>
          </p:nvSpPr>
          <p:spPr>
            <a:xfrm>
              <a:off x="396456" y="3577366"/>
              <a:ext cx="609462" cy="236988"/>
            </a:xfrm>
            <a:prstGeom prst="rect">
              <a:avLst/>
            </a:prstGeom>
          </p:spPr>
          <p:txBody>
            <a:bodyPr wrap="none">
              <a:spAutoFit/>
            </a:bodyPr>
            <a:lstStyle/>
            <a:p>
              <a:pPr algn="r">
                <a:lnSpc>
                  <a:spcPct val="126000"/>
                </a:lnSpc>
              </a:pPr>
              <a:r>
                <a:rPr lang="en-US" altLang="zh-CN" sz="800" dirty="0">
                  <a:latin typeface="Helvetica" pitchFamily="2" charset="0"/>
                </a:rPr>
                <a:t>H3K27ac</a:t>
              </a:r>
            </a:p>
          </p:txBody>
        </p:sp>
        <p:sp>
          <p:nvSpPr>
            <p:cNvPr id="238" name="Rectangle 237">
              <a:extLst>
                <a:ext uri="{FF2B5EF4-FFF2-40B4-BE49-F238E27FC236}">
                  <a16:creationId xmlns:a16="http://schemas.microsoft.com/office/drawing/2014/main" id="{8D1562A9-AD05-721E-E9D0-789848BBE2AC}"/>
                </a:ext>
              </a:extLst>
            </p:cNvPr>
            <p:cNvSpPr/>
            <p:nvPr/>
          </p:nvSpPr>
          <p:spPr>
            <a:xfrm>
              <a:off x="548741" y="3175728"/>
              <a:ext cx="457177" cy="236988"/>
            </a:xfrm>
            <a:prstGeom prst="rect">
              <a:avLst/>
            </a:prstGeom>
          </p:spPr>
          <p:txBody>
            <a:bodyPr wrap="none">
              <a:spAutoFit/>
            </a:bodyPr>
            <a:lstStyle/>
            <a:p>
              <a:pPr algn="r">
                <a:lnSpc>
                  <a:spcPct val="126000"/>
                </a:lnSpc>
              </a:pPr>
              <a:r>
                <a:rPr lang="en-US" altLang="zh-CN" sz="800" dirty="0">
                  <a:latin typeface="Helvetica" pitchFamily="2" charset="0"/>
                </a:rPr>
                <a:t>CTCF</a:t>
              </a:r>
            </a:p>
          </p:txBody>
        </p:sp>
        <p:pic>
          <p:nvPicPr>
            <p:cNvPr id="37" name="Picture 36">
              <a:extLst>
                <a:ext uri="{FF2B5EF4-FFF2-40B4-BE49-F238E27FC236}">
                  <a16:creationId xmlns:a16="http://schemas.microsoft.com/office/drawing/2014/main" id="{A349EC56-C079-5036-F897-61C8A1BB017D}"/>
                </a:ext>
              </a:extLst>
            </p:cNvPr>
            <p:cNvPicPr>
              <a:picLocks/>
            </p:cNvPicPr>
            <p:nvPr/>
          </p:nvPicPr>
          <p:blipFill>
            <a:blip r:embed="rId8"/>
            <a:stretch>
              <a:fillRect/>
            </a:stretch>
          </p:blipFill>
          <p:spPr>
            <a:xfrm>
              <a:off x="935048" y="3224228"/>
              <a:ext cx="3240000" cy="2160000"/>
            </a:xfrm>
            <a:prstGeom prst="rect">
              <a:avLst/>
            </a:prstGeom>
          </p:spPr>
        </p:pic>
        <p:pic>
          <p:nvPicPr>
            <p:cNvPr id="41" name="Picture 40">
              <a:extLst>
                <a:ext uri="{FF2B5EF4-FFF2-40B4-BE49-F238E27FC236}">
                  <a16:creationId xmlns:a16="http://schemas.microsoft.com/office/drawing/2014/main" id="{A52EFF6A-298E-97DA-BDD6-F13AB92734C9}"/>
                </a:ext>
              </a:extLst>
            </p:cNvPr>
            <p:cNvPicPr>
              <a:picLocks/>
            </p:cNvPicPr>
            <p:nvPr/>
          </p:nvPicPr>
          <p:blipFill>
            <a:blip r:embed="rId9">
              <a:clrChange>
                <a:clrFrom>
                  <a:srgbClr val="FFFFFF"/>
                </a:clrFrom>
                <a:clrTo>
                  <a:srgbClr val="FFFFFF">
                    <a:alpha val="0"/>
                  </a:srgbClr>
                </a:clrTo>
              </a:clrChange>
            </a:blip>
            <a:stretch>
              <a:fillRect/>
            </a:stretch>
          </p:blipFill>
          <p:spPr>
            <a:xfrm>
              <a:off x="935353" y="3773428"/>
              <a:ext cx="3240000" cy="1479600"/>
            </a:xfrm>
            <a:prstGeom prst="rect">
              <a:avLst/>
            </a:prstGeom>
          </p:spPr>
        </p:pic>
        <p:sp>
          <p:nvSpPr>
            <p:cNvPr id="294" name="Rectangle 293">
              <a:extLst>
                <a:ext uri="{FF2B5EF4-FFF2-40B4-BE49-F238E27FC236}">
                  <a16:creationId xmlns:a16="http://schemas.microsoft.com/office/drawing/2014/main" id="{3499B615-2525-0C50-84F3-0F65ABBACED7}"/>
                </a:ext>
              </a:extLst>
            </p:cNvPr>
            <p:cNvSpPr/>
            <p:nvPr/>
          </p:nvSpPr>
          <p:spPr>
            <a:xfrm>
              <a:off x="821789" y="3584485"/>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295" name="Rectangle 294">
              <a:extLst>
                <a:ext uri="{FF2B5EF4-FFF2-40B4-BE49-F238E27FC236}">
                  <a16:creationId xmlns:a16="http://schemas.microsoft.com/office/drawing/2014/main" id="{C39011D8-2F29-2887-23F6-46CBF7F2877C}"/>
                </a:ext>
              </a:extLst>
            </p:cNvPr>
            <p:cNvSpPr/>
            <p:nvPr/>
          </p:nvSpPr>
          <p:spPr>
            <a:xfrm>
              <a:off x="821789" y="3451168"/>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298" name="Rectangle 297">
              <a:extLst>
                <a:ext uri="{FF2B5EF4-FFF2-40B4-BE49-F238E27FC236}">
                  <a16:creationId xmlns:a16="http://schemas.microsoft.com/office/drawing/2014/main" id="{2CF72456-17B4-3611-297A-6697683A9EC8}"/>
                </a:ext>
              </a:extLst>
            </p:cNvPr>
            <p:cNvSpPr/>
            <p:nvPr/>
          </p:nvSpPr>
          <p:spPr>
            <a:xfrm>
              <a:off x="821789" y="3317852"/>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311" name="Rectangle 310">
              <a:extLst>
                <a:ext uri="{FF2B5EF4-FFF2-40B4-BE49-F238E27FC236}">
                  <a16:creationId xmlns:a16="http://schemas.microsoft.com/office/drawing/2014/main" id="{26EA5248-A096-B2D0-8EE4-3A9A30918E00}"/>
                </a:ext>
              </a:extLst>
            </p:cNvPr>
            <p:cNvSpPr/>
            <p:nvPr/>
          </p:nvSpPr>
          <p:spPr>
            <a:xfrm>
              <a:off x="821789" y="3184536"/>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grpSp>
      <p:grpSp>
        <p:nvGrpSpPr>
          <p:cNvPr id="50" name="Group 49">
            <a:extLst>
              <a:ext uri="{FF2B5EF4-FFF2-40B4-BE49-F238E27FC236}">
                <a16:creationId xmlns:a16="http://schemas.microsoft.com/office/drawing/2014/main" id="{513DB028-73FB-0AA1-600C-B0ECB5FC2B5B}"/>
              </a:ext>
            </a:extLst>
          </p:cNvPr>
          <p:cNvGrpSpPr/>
          <p:nvPr/>
        </p:nvGrpSpPr>
        <p:grpSpPr>
          <a:xfrm>
            <a:off x="4198459" y="3184536"/>
            <a:ext cx="3636159" cy="2381956"/>
            <a:chOff x="4198459" y="3184536"/>
            <a:chExt cx="3636159" cy="2381956"/>
          </a:xfrm>
        </p:grpSpPr>
        <p:pic>
          <p:nvPicPr>
            <p:cNvPr id="42" name="Picture 41">
              <a:extLst>
                <a:ext uri="{FF2B5EF4-FFF2-40B4-BE49-F238E27FC236}">
                  <a16:creationId xmlns:a16="http://schemas.microsoft.com/office/drawing/2014/main" id="{01CCF601-C467-6CB3-FC52-499F9C6E9242}"/>
                </a:ext>
              </a:extLst>
            </p:cNvPr>
            <p:cNvPicPr>
              <a:picLocks/>
            </p:cNvPicPr>
            <p:nvPr/>
          </p:nvPicPr>
          <p:blipFill>
            <a:blip r:embed="rId10"/>
            <a:stretch>
              <a:fillRect/>
            </a:stretch>
          </p:blipFill>
          <p:spPr>
            <a:xfrm>
              <a:off x="4521123" y="3222003"/>
              <a:ext cx="3240000" cy="2170800"/>
            </a:xfrm>
            <a:prstGeom prst="rect">
              <a:avLst/>
            </a:prstGeom>
          </p:spPr>
        </p:pic>
        <p:sp>
          <p:nvSpPr>
            <p:cNvPr id="293" name="Rectangle 292">
              <a:extLst>
                <a:ext uri="{FF2B5EF4-FFF2-40B4-BE49-F238E27FC236}">
                  <a16:creationId xmlns:a16="http://schemas.microsoft.com/office/drawing/2014/main" id="{75A39277-BC1F-874C-8F43-9A7BF5A7F234}"/>
                </a:ext>
              </a:extLst>
            </p:cNvPr>
            <p:cNvSpPr/>
            <p:nvPr/>
          </p:nvSpPr>
          <p:spPr>
            <a:xfrm>
              <a:off x="5205119" y="5329439"/>
              <a:ext cx="1321750" cy="237053"/>
            </a:xfrm>
            <a:prstGeom prst="rect">
              <a:avLst/>
            </a:prstGeom>
          </p:spPr>
          <p:txBody>
            <a:bodyPr wrap="square">
              <a:spAutoFit/>
            </a:bodyPr>
            <a:lstStyle/>
            <a:p>
              <a:pPr algn="ctr">
                <a:lnSpc>
                  <a:spcPct val="126000"/>
                </a:lnSpc>
              </a:pPr>
              <a:r>
                <a:rPr lang="en-US" altLang="zh-CN" sz="800" b="1" i="1" dirty="0">
                  <a:latin typeface="Helvetica" pitchFamily="2" charset="0"/>
                </a:rPr>
                <a:t>MYC</a:t>
              </a:r>
            </a:p>
          </p:txBody>
        </p:sp>
        <p:sp>
          <p:nvSpPr>
            <p:cNvPr id="243" name="Rectangle 242">
              <a:extLst>
                <a:ext uri="{FF2B5EF4-FFF2-40B4-BE49-F238E27FC236}">
                  <a16:creationId xmlns:a16="http://schemas.microsoft.com/office/drawing/2014/main" id="{8B714332-EE88-CB5E-A91F-8F40C87B2490}"/>
                </a:ext>
              </a:extLst>
            </p:cNvPr>
            <p:cNvSpPr/>
            <p:nvPr/>
          </p:nvSpPr>
          <p:spPr>
            <a:xfrm>
              <a:off x="4285021" y="3681580"/>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244" name="Rectangle 243">
              <a:extLst>
                <a:ext uri="{FF2B5EF4-FFF2-40B4-BE49-F238E27FC236}">
                  <a16:creationId xmlns:a16="http://schemas.microsoft.com/office/drawing/2014/main" id="{F49D41C4-2F71-B72C-78F4-5287D11EAD34}"/>
                </a:ext>
              </a:extLst>
            </p:cNvPr>
            <p:cNvSpPr/>
            <p:nvPr/>
          </p:nvSpPr>
          <p:spPr>
            <a:xfrm>
              <a:off x="4285021" y="3768995"/>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248" name="Rectangle 247">
              <a:extLst>
                <a:ext uri="{FF2B5EF4-FFF2-40B4-BE49-F238E27FC236}">
                  <a16:creationId xmlns:a16="http://schemas.microsoft.com/office/drawing/2014/main" id="{7B2829E5-3D61-9E7E-A5A3-BF536635776D}"/>
                </a:ext>
              </a:extLst>
            </p:cNvPr>
            <p:cNvSpPr/>
            <p:nvPr/>
          </p:nvSpPr>
          <p:spPr>
            <a:xfrm>
              <a:off x="4285021" y="3856410"/>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251" name="Rectangle 250">
              <a:extLst>
                <a:ext uri="{FF2B5EF4-FFF2-40B4-BE49-F238E27FC236}">
                  <a16:creationId xmlns:a16="http://schemas.microsoft.com/office/drawing/2014/main" id="{A1206674-74E8-61B2-E37B-1937A9B23D5D}"/>
                </a:ext>
              </a:extLst>
            </p:cNvPr>
            <p:cNvSpPr/>
            <p:nvPr/>
          </p:nvSpPr>
          <p:spPr>
            <a:xfrm>
              <a:off x="4285021" y="3943825"/>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256" name="Rectangle 255">
              <a:extLst>
                <a:ext uri="{FF2B5EF4-FFF2-40B4-BE49-F238E27FC236}">
                  <a16:creationId xmlns:a16="http://schemas.microsoft.com/office/drawing/2014/main" id="{D70579AB-C331-7A85-62FD-8C2DEC04D590}"/>
                </a:ext>
              </a:extLst>
            </p:cNvPr>
            <p:cNvSpPr/>
            <p:nvPr/>
          </p:nvSpPr>
          <p:spPr>
            <a:xfrm>
              <a:off x="4285021" y="4118655"/>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257" name="Rectangle 256">
              <a:extLst>
                <a:ext uri="{FF2B5EF4-FFF2-40B4-BE49-F238E27FC236}">
                  <a16:creationId xmlns:a16="http://schemas.microsoft.com/office/drawing/2014/main" id="{170E4816-7323-031C-1FD9-9B92A21D4F42}"/>
                </a:ext>
              </a:extLst>
            </p:cNvPr>
            <p:cNvSpPr/>
            <p:nvPr/>
          </p:nvSpPr>
          <p:spPr>
            <a:xfrm>
              <a:off x="4198459" y="4206070"/>
              <a:ext cx="397866" cy="237437"/>
            </a:xfrm>
            <a:prstGeom prst="rect">
              <a:avLst/>
            </a:prstGeom>
          </p:spPr>
          <p:txBody>
            <a:bodyPr wrap="square">
              <a:spAutoFit/>
            </a:bodyPr>
            <a:lstStyle/>
            <a:p>
              <a:pPr algn="r">
                <a:lnSpc>
                  <a:spcPct val="149000"/>
                </a:lnSpc>
              </a:pPr>
              <a:r>
                <a:rPr lang="en-US" altLang="zh-CN" sz="700" dirty="0">
                  <a:latin typeface="Helvetica" pitchFamily="2" charset="0"/>
                </a:rPr>
                <a:t>P8.a</a:t>
              </a:r>
            </a:p>
          </p:txBody>
        </p:sp>
        <p:sp>
          <p:nvSpPr>
            <p:cNvPr id="258" name="Rectangle 257">
              <a:extLst>
                <a:ext uri="{FF2B5EF4-FFF2-40B4-BE49-F238E27FC236}">
                  <a16:creationId xmlns:a16="http://schemas.microsoft.com/office/drawing/2014/main" id="{DC020A3C-6F46-260A-71E5-9CA0B0962EFC}"/>
                </a:ext>
              </a:extLst>
            </p:cNvPr>
            <p:cNvSpPr/>
            <p:nvPr/>
          </p:nvSpPr>
          <p:spPr>
            <a:xfrm>
              <a:off x="4285021" y="4380900"/>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259" name="Rectangle 258">
              <a:extLst>
                <a:ext uri="{FF2B5EF4-FFF2-40B4-BE49-F238E27FC236}">
                  <a16:creationId xmlns:a16="http://schemas.microsoft.com/office/drawing/2014/main" id="{E3F243CB-1097-1DD6-02DB-5F816F45F148}"/>
                </a:ext>
              </a:extLst>
            </p:cNvPr>
            <p:cNvSpPr/>
            <p:nvPr/>
          </p:nvSpPr>
          <p:spPr>
            <a:xfrm>
              <a:off x="4285021" y="4031240"/>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260" name="Rectangle 259">
              <a:extLst>
                <a:ext uri="{FF2B5EF4-FFF2-40B4-BE49-F238E27FC236}">
                  <a16:creationId xmlns:a16="http://schemas.microsoft.com/office/drawing/2014/main" id="{2E3D63F2-564E-24A0-E197-50ED69882576}"/>
                </a:ext>
              </a:extLst>
            </p:cNvPr>
            <p:cNvSpPr/>
            <p:nvPr/>
          </p:nvSpPr>
          <p:spPr>
            <a:xfrm>
              <a:off x="4198459" y="4293485"/>
              <a:ext cx="397866" cy="237437"/>
            </a:xfrm>
            <a:prstGeom prst="rect">
              <a:avLst/>
            </a:prstGeom>
          </p:spPr>
          <p:txBody>
            <a:bodyPr wrap="square">
              <a:spAutoFit/>
            </a:bodyPr>
            <a:lstStyle/>
            <a:p>
              <a:pPr algn="r">
                <a:lnSpc>
                  <a:spcPct val="149000"/>
                </a:lnSpc>
              </a:pPr>
              <a:r>
                <a:rPr lang="en-US" altLang="zh-CN" sz="700" dirty="0">
                  <a:latin typeface="Helvetica" pitchFamily="2" charset="0"/>
                </a:rPr>
                <a:t>P8.b</a:t>
              </a:r>
            </a:p>
          </p:txBody>
        </p:sp>
        <p:sp>
          <p:nvSpPr>
            <p:cNvPr id="267" name="Rectangle 266">
              <a:extLst>
                <a:ext uri="{FF2B5EF4-FFF2-40B4-BE49-F238E27FC236}">
                  <a16:creationId xmlns:a16="http://schemas.microsoft.com/office/drawing/2014/main" id="{54D1E357-C779-289E-B3D2-D6285FC762E2}"/>
                </a:ext>
              </a:extLst>
            </p:cNvPr>
            <p:cNvSpPr/>
            <p:nvPr/>
          </p:nvSpPr>
          <p:spPr>
            <a:xfrm>
              <a:off x="4285021" y="4555730"/>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268" name="Rectangle 267">
              <a:extLst>
                <a:ext uri="{FF2B5EF4-FFF2-40B4-BE49-F238E27FC236}">
                  <a16:creationId xmlns:a16="http://schemas.microsoft.com/office/drawing/2014/main" id="{86B71F46-7FF6-77B2-820C-9A00E7843ED8}"/>
                </a:ext>
              </a:extLst>
            </p:cNvPr>
            <p:cNvSpPr/>
            <p:nvPr/>
          </p:nvSpPr>
          <p:spPr>
            <a:xfrm>
              <a:off x="4285021" y="4643145"/>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269" name="Rectangle 268">
              <a:extLst>
                <a:ext uri="{FF2B5EF4-FFF2-40B4-BE49-F238E27FC236}">
                  <a16:creationId xmlns:a16="http://schemas.microsoft.com/office/drawing/2014/main" id="{8F4592D4-890E-EE95-69F8-43F5DF758C7F}"/>
                </a:ext>
              </a:extLst>
            </p:cNvPr>
            <p:cNvSpPr/>
            <p:nvPr/>
          </p:nvSpPr>
          <p:spPr>
            <a:xfrm>
              <a:off x="4285021" y="4730560"/>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273" name="Rectangle 272">
              <a:extLst>
                <a:ext uri="{FF2B5EF4-FFF2-40B4-BE49-F238E27FC236}">
                  <a16:creationId xmlns:a16="http://schemas.microsoft.com/office/drawing/2014/main" id="{EFECDDE2-78D3-5371-231A-707246FF208E}"/>
                </a:ext>
              </a:extLst>
            </p:cNvPr>
            <p:cNvSpPr/>
            <p:nvPr/>
          </p:nvSpPr>
          <p:spPr>
            <a:xfrm>
              <a:off x="4285021" y="4905390"/>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275" name="Rectangle 274">
              <a:extLst>
                <a:ext uri="{FF2B5EF4-FFF2-40B4-BE49-F238E27FC236}">
                  <a16:creationId xmlns:a16="http://schemas.microsoft.com/office/drawing/2014/main" id="{562C5404-C7D6-5FC8-D3F1-E033933D6EA8}"/>
                </a:ext>
              </a:extLst>
            </p:cNvPr>
            <p:cNvSpPr/>
            <p:nvPr/>
          </p:nvSpPr>
          <p:spPr>
            <a:xfrm>
              <a:off x="4285021" y="5080215"/>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284" name="Rectangle 283">
              <a:extLst>
                <a:ext uri="{FF2B5EF4-FFF2-40B4-BE49-F238E27FC236}">
                  <a16:creationId xmlns:a16="http://schemas.microsoft.com/office/drawing/2014/main" id="{9DC0E743-9D2A-3D1B-9802-F13E2920717F}"/>
                </a:ext>
              </a:extLst>
            </p:cNvPr>
            <p:cNvSpPr/>
            <p:nvPr/>
          </p:nvSpPr>
          <p:spPr>
            <a:xfrm>
              <a:off x="4285021" y="4817975"/>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285" name="Rectangle 284">
              <a:extLst>
                <a:ext uri="{FF2B5EF4-FFF2-40B4-BE49-F238E27FC236}">
                  <a16:creationId xmlns:a16="http://schemas.microsoft.com/office/drawing/2014/main" id="{713A1D5E-8A89-8D64-DA19-C8A881950BFC}"/>
                </a:ext>
              </a:extLst>
            </p:cNvPr>
            <p:cNvSpPr/>
            <p:nvPr/>
          </p:nvSpPr>
          <p:spPr>
            <a:xfrm>
              <a:off x="4285021" y="4468315"/>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287" name="Rectangle 286">
              <a:extLst>
                <a:ext uri="{FF2B5EF4-FFF2-40B4-BE49-F238E27FC236}">
                  <a16:creationId xmlns:a16="http://schemas.microsoft.com/office/drawing/2014/main" id="{5CE71163-45AC-180B-922E-EC4766908C06}"/>
                </a:ext>
              </a:extLst>
            </p:cNvPr>
            <p:cNvSpPr/>
            <p:nvPr/>
          </p:nvSpPr>
          <p:spPr>
            <a:xfrm>
              <a:off x="4285021" y="4992805"/>
              <a:ext cx="311304" cy="237437"/>
            </a:xfrm>
            <a:prstGeom prst="rect">
              <a:avLst/>
            </a:prstGeom>
          </p:spPr>
          <p:txBody>
            <a:bodyPr wrap="square">
              <a:spAutoFit/>
            </a:bodyPr>
            <a:lstStyle/>
            <a:p>
              <a:pPr algn="r">
                <a:lnSpc>
                  <a:spcPct val="149000"/>
                </a:lnSpc>
              </a:pPr>
              <a:r>
                <a:rPr lang="en-US" altLang="zh-CN" sz="700" dirty="0">
                  <a:latin typeface="Helvetica" pitchFamily="2" charset="0"/>
                </a:rPr>
                <a:t>P8</a:t>
              </a:r>
            </a:p>
          </p:txBody>
        </p:sp>
        <p:pic>
          <p:nvPicPr>
            <p:cNvPr id="49" name="Picture 48">
              <a:extLst>
                <a:ext uri="{FF2B5EF4-FFF2-40B4-BE49-F238E27FC236}">
                  <a16:creationId xmlns:a16="http://schemas.microsoft.com/office/drawing/2014/main" id="{AF8EE46D-010F-AE6C-54B8-D2C95C92C033}"/>
                </a:ext>
              </a:extLst>
            </p:cNvPr>
            <p:cNvPicPr>
              <a:picLocks/>
            </p:cNvPicPr>
            <p:nvPr/>
          </p:nvPicPr>
          <p:blipFill>
            <a:blip r:embed="rId11">
              <a:clrChange>
                <a:clrFrom>
                  <a:srgbClr val="FFFFFF"/>
                </a:clrFrom>
                <a:clrTo>
                  <a:srgbClr val="FFFFFF">
                    <a:alpha val="0"/>
                  </a:srgbClr>
                </a:clrTo>
              </a:clrChange>
            </a:blip>
            <a:stretch>
              <a:fillRect/>
            </a:stretch>
          </p:blipFill>
          <p:spPr>
            <a:xfrm>
              <a:off x="4524082" y="3775694"/>
              <a:ext cx="3240000" cy="1475999"/>
            </a:xfrm>
            <a:prstGeom prst="rect">
              <a:avLst/>
            </a:prstGeom>
          </p:spPr>
        </p:pic>
        <p:sp>
          <p:nvSpPr>
            <p:cNvPr id="312" name="Rectangle 311">
              <a:extLst>
                <a:ext uri="{FF2B5EF4-FFF2-40B4-BE49-F238E27FC236}">
                  <a16:creationId xmlns:a16="http://schemas.microsoft.com/office/drawing/2014/main" id="{FAF47FA0-2DB9-6786-68DD-5706815DB62D}"/>
                </a:ext>
              </a:extLst>
            </p:cNvPr>
            <p:cNvSpPr/>
            <p:nvPr/>
          </p:nvSpPr>
          <p:spPr>
            <a:xfrm>
              <a:off x="7412922" y="3584485"/>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313" name="Rectangle 312">
              <a:extLst>
                <a:ext uri="{FF2B5EF4-FFF2-40B4-BE49-F238E27FC236}">
                  <a16:creationId xmlns:a16="http://schemas.microsoft.com/office/drawing/2014/main" id="{323F406E-D8AF-5984-0DD9-F0A7E091A790}"/>
                </a:ext>
              </a:extLst>
            </p:cNvPr>
            <p:cNvSpPr/>
            <p:nvPr/>
          </p:nvSpPr>
          <p:spPr>
            <a:xfrm>
              <a:off x="7412922" y="3451168"/>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314" name="Rectangle 313">
              <a:extLst>
                <a:ext uri="{FF2B5EF4-FFF2-40B4-BE49-F238E27FC236}">
                  <a16:creationId xmlns:a16="http://schemas.microsoft.com/office/drawing/2014/main" id="{B26C21E5-8510-DA77-82C8-C52E2021B7EC}"/>
                </a:ext>
              </a:extLst>
            </p:cNvPr>
            <p:cNvSpPr/>
            <p:nvPr/>
          </p:nvSpPr>
          <p:spPr>
            <a:xfrm>
              <a:off x="7412922" y="3317852"/>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331" name="Rectangle 330">
              <a:extLst>
                <a:ext uri="{FF2B5EF4-FFF2-40B4-BE49-F238E27FC236}">
                  <a16:creationId xmlns:a16="http://schemas.microsoft.com/office/drawing/2014/main" id="{317D78D3-ABB3-24A1-BB27-E59B0BC1EEE7}"/>
                </a:ext>
              </a:extLst>
            </p:cNvPr>
            <p:cNvSpPr/>
            <p:nvPr/>
          </p:nvSpPr>
          <p:spPr>
            <a:xfrm>
              <a:off x="7412922" y="3184536"/>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grpSp>
      <p:grpSp>
        <p:nvGrpSpPr>
          <p:cNvPr id="65" name="Group 64">
            <a:extLst>
              <a:ext uri="{FF2B5EF4-FFF2-40B4-BE49-F238E27FC236}">
                <a16:creationId xmlns:a16="http://schemas.microsoft.com/office/drawing/2014/main" id="{94C2F0EF-3A10-3154-48C1-877C5B82781C}"/>
              </a:ext>
            </a:extLst>
          </p:cNvPr>
          <p:cNvGrpSpPr/>
          <p:nvPr/>
        </p:nvGrpSpPr>
        <p:grpSpPr>
          <a:xfrm>
            <a:off x="720238" y="8258710"/>
            <a:ext cx="6889266" cy="215444"/>
            <a:chOff x="720238" y="8258710"/>
            <a:chExt cx="6889266" cy="215444"/>
          </a:xfrm>
        </p:grpSpPr>
        <p:sp>
          <p:nvSpPr>
            <p:cNvPr id="270" name="Rectangle 269">
              <a:extLst>
                <a:ext uri="{FF2B5EF4-FFF2-40B4-BE49-F238E27FC236}">
                  <a16:creationId xmlns:a16="http://schemas.microsoft.com/office/drawing/2014/main" id="{713FFB18-C7A3-AF4A-BEDA-7AF71936F37A}"/>
                </a:ext>
              </a:extLst>
            </p:cNvPr>
            <p:cNvSpPr/>
            <p:nvPr/>
          </p:nvSpPr>
          <p:spPr>
            <a:xfrm>
              <a:off x="7337848" y="8312165"/>
              <a:ext cx="271656" cy="107125"/>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271" name="Rectangle 270">
              <a:extLst>
                <a:ext uri="{FF2B5EF4-FFF2-40B4-BE49-F238E27FC236}">
                  <a16:creationId xmlns:a16="http://schemas.microsoft.com/office/drawing/2014/main" id="{CF6F7514-EA87-EC40-B947-E828D69A2857}"/>
                </a:ext>
              </a:extLst>
            </p:cNvPr>
            <p:cNvSpPr/>
            <p:nvPr/>
          </p:nvSpPr>
          <p:spPr>
            <a:xfrm>
              <a:off x="6130322" y="8258710"/>
              <a:ext cx="1250101" cy="215444"/>
            </a:xfrm>
            <a:prstGeom prst="rect">
              <a:avLst/>
            </a:prstGeom>
          </p:spPr>
          <p:txBody>
            <a:bodyPr wrap="square">
              <a:spAutoFit/>
            </a:bodyPr>
            <a:lstStyle/>
            <a:p>
              <a:pPr algn="r"/>
              <a:r>
                <a:rPr lang="en-US" altLang="zh-CN" sz="800" dirty="0">
                  <a:latin typeface="Helvetica" pitchFamily="2" charset="0"/>
                </a:rPr>
                <a:t>Translocation</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i="1" dirty="0">
                  <a:latin typeface="Helvetica" pitchFamily="2" charset="0"/>
                </a:rPr>
                <a:t>BCL2</a:t>
              </a:r>
              <a:endParaRPr lang="en-US" sz="800" i="1" dirty="0">
                <a:latin typeface="Helvetica" pitchFamily="2" charset="0"/>
              </a:endParaRPr>
            </a:p>
          </p:txBody>
        </p:sp>
        <p:cxnSp>
          <p:nvCxnSpPr>
            <p:cNvPr id="272" name="Straight Connector 271">
              <a:extLst>
                <a:ext uri="{FF2B5EF4-FFF2-40B4-BE49-F238E27FC236}">
                  <a16:creationId xmlns:a16="http://schemas.microsoft.com/office/drawing/2014/main" id="{C9388D7F-0823-BD48-B8E0-5B57F9911EA9}"/>
                </a:ext>
              </a:extLst>
            </p:cNvPr>
            <p:cNvCxnSpPr>
              <a:cxnSpLocks/>
            </p:cNvCxnSpPr>
            <p:nvPr/>
          </p:nvCxnSpPr>
          <p:spPr>
            <a:xfrm>
              <a:off x="7474646" y="8343690"/>
              <a:ext cx="0" cy="75600"/>
            </a:xfrm>
            <a:prstGeom prst="line">
              <a:avLst/>
            </a:prstGeom>
            <a:ln w="19050">
              <a:solidFill>
                <a:srgbClr val="FF9902"/>
              </a:solidFill>
            </a:ln>
          </p:spPr>
          <p:style>
            <a:lnRef idx="1">
              <a:schemeClr val="dk1"/>
            </a:lnRef>
            <a:fillRef idx="0">
              <a:schemeClr val="dk1"/>
            </a:fillRef>
            <a:effectRef idx="0">
              <a:schemeClr val="dk1"/>
            </a:effectRef>
            <a:fontRef idx="minor">
              <a:schemeClr val="tx1"/>
            </a:fontRef>
          </p:style>
        </p:cxnSp>
        <p:sp>
          <p:nvSpPr>
            <p:cNvPr id="274" name="Rectangle 273">
              <a:extLst>
                <a:ext uri="{FF2B5EF4-FFF2-40B4-BE49-F238E27FC236}">
                  <a16:creationId xmlns:a16="http://schemas.microsoft.com/office/drawing/2014/main" id="{2D1F442A-9B01-824E-941B-3052A2D68F4F}"/>
                </a:ext>
              </a:extLst>
            </p:cNvPr>
            <p:cNvSpPr/>
            <p:nvPr/>
          </p:nvSpPr>
          <p:spPr>
            <a:xfrm>
              <a:off x="1945750" y="8258711"/>
              <a:ext cx="1138610" cy="215443"/>
            </a:xfrm>
            <a:prstGeom prst="rect">
              <a:avLst/>
            </a:prstGeom>
          </p:spPr>
          <p:txBody>
            <a:bodyPr wrap="square">
              <a:spAutoFit/>
            </a:bodyPr>
            <a:lstStyle/>
            <a:p>
              <a:pPr algn="r"/>
              <a:r>
                <a:rPr lang="en-US" altLang="zh-CN" sz="800" dirty="0">
                  <a:latin typeface="Helvetica" pitchFamily="2" charset="0"/>
                </a:rPr>
                <a:t>Translocation</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i="1" dirty="0" err="1">
                  <a:latin typeface="Helvetica" pitchFamily="2" charset="0"/>
                </a:rPr>
                <a:t>IgH</a:t>
              </a:r>
              <a:endParaRPr lang="en-US" sz="800" i="1" dirty="0">
                <a:latin typeface="Helvetica" pitchFamily="2" charset="0"/>
              </a:endParaRPr>
            </a:p>
          </p:txBody>
        </p:sp>
        <p:sp>
          <p:nvSpPr>
            <p:cNvPr id="254" name="Rectangle 253">
              <a:extLst>
                <a:ext uri="{FF2B5EF4-FFF2-40B4-BE49-F238E27FC236}">
                  <a16:creationId xmlns:a16="http://schemas.microsoft.com/office/drawing/2014/main" id="{83899B82-3B9E-D044-BEAD-419BBDF1D46E}"/>
                </a:ext>
              </a:extLst>
            </p:cNvPr>
            <p:cNvSpPr/>
            <p:nvPr/>
          </p:nvSpPr>
          <p:spPr>
            <a:xfrm>
              <a:off x="3036404" y="8312165"/>
              <a:ext cx="271656" cy="107125"/>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cxnSp>
          <p:nvCxnSpPr>
            <p:cNvPr id="255" name="Straight Connector 254">
              <a:extLst>
                <a:ext uri="{FF2B5EF4-FFF2-40B4-BE49-F238E27FC236}">
                  <a16:creationId xmlns:a16="http://schemas.microsoft.com/office/drawing/2014/main" id="{180BE8F9-705E-C743-86EF-F52D95309DE3}"/>
                </a:ext>
              </a:extLst>
            </p:cNvPr>
            <p:cNvCxnSpPr>
              <a:cxnSpLocks/>
            </p:cNvCxnSpPr>
            <p:nvPr/>
          </p:nvCxnSpPr>
          <p:spPr>
            <a:xfrm>
              <a:off x="3176377" y="8343690"/>
              <a:ext cx="0" cy="75600"/>
            </a:xfrm>
            <a:prstGeom prst="line">
              <a:avLst/>
            </a:prstGeom>
            <a:ln w="19050">
              <a:solidFill>
                <a:srgbClr val="FF0122"/>
              </a:solidFill>
            </a:ln>
          </p:spPr>
          <p:style>
            <a:lnRef idx="1">
              <a:schemeClr val="dk1"/>
            </a:lnRef>
            <a:fillRef idx="0">
              <a:schemeClr val="dk1"/>
            </a:fillRef>
            <a:effectRef idx="0">
              <a:schemeClr val="dk1"/>
            </a:effectRef>
            <a:fontRef idx="minor">
              <a:schemeClr val="tx1"/>
            </a:fontRef>
          </p:style>
        </p:cxnSp>
        <p:sp>
          <p:nvSpPr>
            <p:cNvPr id="333" name="Rectangle 332">
              <a:extLst>
                <a:ext uri="{FF2B5EF4-FFF2-40B4-BE49-F238E27FC236}">
                  <a16:creationId xmlns:a16="http://schemas.microsoft.com/office/drawing/2014/main" id="{5AE4DE2C-B2FE-239C-9B3F-D3B5E957553C}"/>
                </a:ext>
              </a:extLst>
            </p:cNvPr>
            <p:cNvSpPr/>
            <p:nvPr/>
          </p:nvSpPr>
          <p:spPr>
            <a:xfrm>
              <a:off x="4666566" y="8258711"/>
              <a:ext cx="1264440" cy="215443"/>
            </a:xfrm>
            <a:prstGeom prst="rect">
              <a:avLst/>
            </a:prstGeom>
          </p:spPr>
          <p:txBody>
            <a:bodyPr wrap="square">
              <a:spAutoFit/>
            </a:bodyPr>
            <a:lstStyle/>
            <a:p>
              <a:pPr algn="r"/>
              <a:r>
                <a:rPr lang="en-US" altLang="zh-CN" sz="800" dirty="0">
                  <a:latin typeface="Helvetica" pitchFamily="2" charset="0"/>
                </a:rPr>
                <a:t>Translocation</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i="1" dirty="0">
                  <a:latin typeface="Helvetica" pitchFamily="2" charset="0"/>
                </a:rPr>
                <a:t>MYC</a:t>
              </a:r>
              <a:endParaRPr lang="en-US" sz="800" i="1" dirty="0">
                <a:latin typeface="Helvetica" pitchFamily="2" charset="0"/>
              </a:endParaRPr>
            </a:p>
          </p:txBody>
        </p:sp>
        <p:sp>
          <p:nvSpPr>
            <p:cNvPr id="335" name="Rectangle 334">
              <a:extLst>
                <a:ext uri="{FF2B5EF4-FFF2-40B4-BE49-F238E27FC236}">
                  <a16:creationId xmlns:a16="http://schemas.microsoft.com/office/drawing/2014/main" id="{600E767B-A530-9983-4659-4154436B1DC4}"/>
                </a:ext>
              </a:extLst>
            </p:cNvPr>
            <p:cNvSpPr/>
            <p:nvPr/>
          </p:nvSpPr>
          <p:spPr>
            <a:xfrm>
              <a:off x="5883050" y="8312165"/>
              <a:ext cx="271656" cy="107125"/>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cxnSp>
          <p:nvCxnSpPr>
            <p:cNvPr id="337" name="Straight Connector 336">
              <a:extLst>
                <a:ext uri="{FF2B5EF4-FFF2-40B4-BE49-F238E27FC236}">
                  <a16:creationId xmlns:a16="http://schemas.microsoft.com/office/drawing/2014/main" id="{FFB289C0-8F17-8681-4BD5-E687FF9C1EC5}"/>
                </a:ext>
              </a:extLst>
            </p:cNvPr>
            <p:cNvCxnSpPr>
              <a:cxnSpLocks/>
            </p:cNvCxnSpPr>
            <p:nvPr/>
          </p:nvCxnSpPr>
          <p:spPr>
            <a:xfrm>
              <a:off x="6023023" y="8343690"/>
              <a:ext cx="0" cy="75600"/>
            </a:xfrm>
            <a:prstGeom prst="line">
              <a:avLst/>
            </a:prstGeom>
            <a:ln w="19050">
              <a:solidFill>
                <a:srgbClr val="FE85FB"/>
              </a:solidFill>
            </a:ln>
          </p:spPr>
          <p:style>
            <a:lnRef idx="1">
              <a:schemeClr val="dk1"/>
            </a:lnRef>
            <a:fillRef idx="0">
              <a:schemeClr val="dk1"/>
            </a:fillRef>
            <a:effectRef idx="0">
              <a:schemeClr val="dk1"/>
            </a:effectRef>
            <a:fontRef idx="minor">
              <a:schemeClr val="tx1"/>
            </a:fontRef>
          </p:style>
        </p:cxnSp>
        <p:sp>
          <p:nvSpPr>
            <p:cNvPr id="444" name="Rectangle 443">
              <a:extLst>
                <a:ext uri="{FF2B5EF4-FFF2-40B4-BE49-F238E27FC236}">
                  <a16:creationId xmlns:a16="http://schemas.microsoft.com/office/drawing/2014/main" id="{5BF1FEC1-BD73-96EB-0DC5-F6CBF5B2163F}"/>
                </a:ext>
              </a:extLst>
            </p:cNvPr>
            <p:cNvSpPr/>
            <p:nvPr/>
          </p:nvSpPr>
          <p:spPr>
            <a:xfrm>
              <a:off x="3258437" y="8258711"/>
              <a:ext cx="1234052" cy="215443"/>
            </a:xfrm>
            <a:prstGeom prst="rect">
              <a:avLst/>
            </a:prstGeom>
          </p:spPr>
          <p:txBody>
            <a:bodyPr wrap="square">
              <a:spAutoFit/>
            </a:bodyPr>
            <a:lstStyle/>
            <a:p>
              <a:pPr algn="r"/>
              <a:r>
                <a:rPr lang="en-US" altLang="zh-CN" sz="800" dirty="0">
                  <a:latin typeface="Helvetica" pitchFamily="2" charset="0"/>
                </a:rPr>
                <a:t>Translocation</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i="1" dirty="0">
                  <a:latin typeface="Helvetica" pitchFamily="2" charset="0"/>
                </a:rPr>
                <a:t>LPP</a:t>
              </a:r>
              <a:endParaRPr lang="en-US" sz="800" i="1" dirty="0">
                <a:latin typeface="Helvetica" pitchFamily="2" charset="0"/>
              </a:endParaRPr>
            </a:p>
          </p:txBody>
        </p:sp>
        <p:sp>
          <p:nvSpPr>
            <p:cNvPr id="445" name="Rectangle 444">
              <a:extLst>
                <a:ext uri="{FF2B5EF4-FFF2-40B4-BE49-F238E27FC236}">
                  <a16:creationId xmlns:a16="http://schemas.microsoft.com/office/drawing/2014/main" id="{3B253883-AE45-37C1-A43D-55D558C7BF55}"/>
                </a:ext>
              </a:extLst>
            </p:cNvPr>
            <p:cNvSpPr/>
            <p:nvPr/>
          </p:nvSpPr>
          <p:spPr>
            <a:xfrm>
              <a:off x="4444533" y="8312165"/>
              <a:ext cx="271656" cy="107125"/>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cxnSp>
          <p:nvCxnSpPr>
            <p:cNvPr id="446" name="Straight Connector 445">
              <a:extLst>
                <a:ext uri="{FF2B5EF4-FFF2-40B4-BE49-F238E27FC236}">
                  <a16:creationId xmlns:a16="http://schemas.microsoft.com/office/drawing/2014/main" id="{18AE74F7-32FC-360D-1998-C81299558F0B}"/>
                </a:ext>
              </a:extLst>
            </p:cNvPr>
            <p:cNvCxnSpPr>
              <a:cxnSpLocks/>
            </p:cNvCxnSpPr>
            <p:nvPr/>
          </p:nvCxnSpPr>
          <p:spPr>
            <a:xfrm>
              <a:off x="4584506" y="8343690"/>
              <a:ext cx="0" cy="75600"/>
            </a:xfrm>
            <a:prstGeom prst="line">
              <a:avLst/>
            </a:prstGeom>
            <a:ln w="19050">
              <a:solidFill>
                <a:srgbClr val="3332FF"/>
              </a:solidFill>
            </a:ln>
          </p:spPr>
          <p:style>
            <a:lnRef idx="1">
              <a:schemeClr val="dk1"/>
            </a:lnRef>
            <a:fillRef idx="0">
              <a:schemeClr val="dk1"/>
            </a:fillRef>
            <a:effectRef idx="0">
              <a:schemeClr val="dk1"/>
            </a:effectRef>
            <a:fontRef idx="minor">
              <a:schemeClr val="tx1"/>
            </a:fontRef>
          </p:style>
        </p:cxnSp>
        <p:sp>
          <p:nvSpPr>
            <p:cNvPr id="447" name="Rectangle 446">
              <a:extLst>
                <a:ext uri="{FF2B5EF4-FFF2-40B4-BE49-F238E27FC236}">
                  <a16:creationId xmlns:a16="http://schemas.microsoft.com/office/drawing/2014/main" id="{4703443C-B245-1836-07A9-C64566ECB6EF}"/>
                </a:ext>
              </a:extLst>
            </p:cNvPr>
            <p:cNvSpPr/>
            <p:nvPr/>
          </p:nvSpPr>
          <p:spPr>
            <a:xfrm>
              <a:off x="1674094" y="8312165"/>
              <a:ext cx="271656" cy="107125"/>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448" name="Rectangle 447">
              <a:extLst>
                <a:ext uri="{FF2B5EF4-FFF2-40B4-BE49-F238E27FC236}">
                  <a16:creationId xmlns:a16="http://schemas.microsoft.com/office/drawing/2014/main" id="{3F844E6B-F729-6604-1B53-17B2ACEB5BE7}"/>
                </a:ext>
              </a:extLst>
            </p:cNvPr>
            <p:cNvSpPr/>
            <p:nvPr/>
          </p:nvSpPr>
          <p:spPr>
            <a:xfrm>
              <a:off x="720238" y="8258710"/>
              <a:ext cx="996431" cy="215444"/>
            </a:xfrm>
            <a:prstGeom prst="rect">
              <a:avLst/>
            </a:prstGeom>
          </p:spPr>
          <p:txBody>
            <a:bodyPr wrap="square">
              <a:spAutoFit/>
            </a:bodyPr>
            <a:lstStyle/>
            <a:p>
              <a:pPr algn="r"/>
              <a:r>
                <a:rPr lang="en-US" altLang="zh-CN" sz="800" dirty="0">
                  <a:latin typeface="Helvetica" pitchFamily="2" charset="0"/>
                </a:rPr>
                <a:t>Somatic</a:t>
              </a:r>
              <a:r>
                <a:rPr lang="zh-CN" altLang="en-US" sz="800" dirty="0">
                  <a:latin typeface="Helvetica" pitchFamily="2" charset="0"/>
                </a:rPr>
                <a:t> </a:t>
              </a:r>
              <a:r>
                <a:rPr lang="en-US" altLang="zh-CN" sz="800" dirty="0">
                  <a:latin typeface="Helvetica" pitchFamily="2" charset="0"/>
                </a:rPr>
                <a:t>mutation</a:t>
              </a:r>
              <a:endParaRPr lang="en-US" sz="800" dirty="0">
                <a:latin typeface="Helvetica" pitchFamily="2" charset="0"/>
              </a:endParaRPr>
            </a:p>
          </p:txBody>
        </p:sp>
        <p:cxnSp>
          <p:nvCxnSpPr>
            <p:cNvPr id="449" name="Straight Connector 448">
              <a:extLst>
                <a:ext uri="{FF2B5EF4-FFF2-40B4-BE49-F238E27FC236}">
                  <a16:creationId xmlns:a16="http://schemas.microsoft.com/office/drawing/2014/main" id="{07391C0A-B665-F579-AD98-D27C279000B5}"/>
                </a:ext>
              </a:extLst>
            </p:cNvPr>
            <p:cNvCxnSpPr>
              <a:cxnSpLocks/>
            </p:cNvCxnSpPr>
            <p:nvPr/>
          </p:nvCxnSpPr>
          <p:spPr>
            <a:xfrm>
              <a:off x="1810892" y="8343690"/>
              <a:ext cx="0" cy="75600"/>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69F15C70-0599-F7EF-3E17-AA80AE40328B}"/>
              </a:ext>
            </a:extLst>
          </p:cNvPr>
          <p:cNvGrpSpPr/>
          <p:nvPr/>
        </p:nvGrpSpPr>
        <p:grpSpPr>
          <a:xfrm>
            <a:off x="362792" y="5698785"/>
            <a:ext cx="3810633" cy="2539425"/>
            <a:chOff x="362792" y="5698785"/>
            <a:chExt cx="3810633" cy="2539425"/>
          </a:xfrm>
        </p:grpSpPr>
        <p:grpSp>
          <p:nvGrpSpPr>
            <p:cNvPr id="64" name="Group 63">
              <a:extLst>
                <a:ext uri="{FF2B5EF4-FFF2-40B4-BE49-F238E27FC236}">
                  <a16:creationId xmlns:a16="http://schemas.microsoft.com/office/drawing/2014/main" id="{1A7C49E7-4E37-A19C-1A9E-B4A1561A80B9}"/>
                </a:ext>
              </a:extLst>
            </p:cNvPr>
            <p:cNvGrpSpPr/>
            <p:nvPr/>
          </p:nvGrpSpPr>
          <p:grpSpPr>
            <a:xfrm>
              <a:off x="362792" y="5698785"/>
              <a:ext cx="3810456" cy="2539425"/>
              <a:chOff x="362792" y="5515905"/>
              <a:chExt cx="3810456" cy="2539425"/>
            </a:xfrm>
          </p:grpSpPr>
          <p:pic>
            <p:nvPicPr>
              <p:cNvPr id="55" name="Picture 54">
                <a:extLst>
                  <a:ext uri="{FF2B5EF4-FFF2-40B4-BE49-F238E27FC236}">
                    <a16:creationId xmlns:a16="http://schemas.microsoft.com/office/drawing/2014/main" id="{908EA946-11CD-7922-8F3A-D8265A025767}"/>
                  </a:ext>
                </a:extLst>
              </p:cNvPr>
              <p:cNvPicPr>
                <a:picLocks/>
              </p:cNvPicPr>
              <p:nvPr/>
            </p:nvPicPr>
            <p:blipFill>
              <a:blip r:embed="rId12"/>
              <a:stretch>
                <a:fillRect/>
              </a:stretch>
            </p:blipFill>
            <p:spPr>
              <a:xfrm>
                <a:off x="936848" y="5726079"/>
                <a:ext cx="3236400" cy="2145600"/>
              </a:xfrm>
              <a:prstGeom prst="rect">
                <a:avLst/>
              </a:prstGeom>
            </p:spPr>
          </p:pic>
          <p:sp>
            <p:nvSpPr>
              <p:cNvPr id="378" name="Rectangle 377">
                <a:extLst>
                  <a:ext uri="{FF2B5EF4-FFF2-40B4-BE49-F238E27FC236}">
                    <a16:creationId xmlns:a16="http://schemas.microsoft.com/office/drawing/2014/main" id="{964DA912-DFCE-F4F2-105D-BDFC9EA87BAC}"/>
                  </a:ext>
                </a:extLst>
              </p:cNvPr>
              <p:cNvSpPr/>
              <p:nvPr/>
            </p:nvSpPr>
            <p:spPr>
              <a:xfrm>
                <a:off x="850266" y="5515905"/>
                <a:ext cx="1659429" cy="215444"/>
              </a:xfrm>
              <a:prstGeom prst="rect">
                <a:avLst/>
              </a:prstGeom>
            </p:spPr>
            <p:txBody>
              <a:bodyPr wrap="none">
                <a:spAutoFit/>
              </a:bodyPr>
              <a:lstStyle/>
              <a:p>
                <a:r>
                  <a:rPr lang="en-US" sz="800" dirty="0">
                    <a:latin typeface="Helvetica" pitchFamily="2" charset="0"/>
                  </a:rPr>
                  <a:t>chr14:105,555,800-105,611,800</a:t>
                </a:r>
              </a:p>
            </p:txBody>
          </p:sp>
          <p:sp>
            <p:nvSpPr>
              <p:cNvPr id="379" name="Rectangle 378">
                <a:extLst>
                  <a:ext uri="{FF2B5EF4-FFF2-40B4-BE49-F238E27FC236}">
                    <a16:creationId xmlns:a16="http://schemas.microsoft.com/office/drawing/2014/main" id="{7BB0F812-68F0-B6F0-C7A6-3FEDCAA07C3B}"/>
                  </a:ext>
                </a:extLst>
              </p:cNvPr>
              <p:cNvSpPr/>
              <p:nvPr/>
            </p:nvSpPr>
            <p:spPr>
              <a:xfrm>
                <a:off x="1947653" y="7715347"/>
                <a:ext cx="711450" cy="237053"/>
              </a:xfrm>
              <a:prstGeom prst="rect">
                <a:avLst/>
              </a:prstGeom>
            </p:spPr>
            <p:txBody>
              <a:bodyPr wrap="square">
                <a:spAutoFit/>
              </a:bodyPr>
              <a:lstStyle/>
              <a:p>
                <a:pPr algn="ctr">
                  <a:lnSpc>
                    <a:spcPct val="126000"/>
                  </a:lnSpc>
                </a:pPr>
                <a:r>
                  <a:rPr lang="en-US" altLang="zh-CN" sz="800" b="1" i="1" dirty="0" err="1">
                    <a:latin typeface="Helvetica" pitchFamily="2" charset="0"/>
                  </a:rPr>
                  <a:t>IgH</a:t>
                </a:r>
                <a:r>
                  <a:rPr lang="zh-CN" altLang="en-US" sz="800" b="1" i="1" dirty="0">
                    <a:latin typeface="Helvetica" pitchFamily="2" charset="0"/>
                  </a:rPr>
                  <a:t> </a:t>
                </a:r>
                <a:r>
                  <a:rPr lang="en-US" altLang="zh-CN" sz="800" b="1" dirty="0">
                    <a:latin typeface="Helvetica" pitchFamily="2" charset="0"/>
                  </a:rPr>
                  <a:t>(C)</a:t>
                </a:r>
              </a:p>
            </p:txBody>
          </p:sp>
          <p:sp>
            <p:nvSpPr>
              <p:cNvPr id="380" name="Rectangle 379">
                <a:extLst>
                  <a:ext uri="{FF2B5EF4-FFF2-40B4-BE49-F238E27FC236}">
                    <a16:creationId xmlns:a16="http://schemas.microsoft.com/office/drawing/2014/main" id="{3F93E99A-F03B-DF85-9925-2D75C21CC15D}"/>
                  </a:ext>
                </a:extLst>
              </p:cNvPr>
              <p:cNvSpPr/>
              <p:nvPr/>
            </p:nvSpPr>
            <p:spPr>
              <a:xfrm>
                <a:off x="3243301" y="7818277"/>
                <a:ext cx="438151" cy="237053"/>
              </a:xfrm>
              <a:prstGeom prst="rect">
                <a:avLst/>
              </a:prstGeom>
            </p:spPr>
            <p:txBody>
              <a:bodyPr wrap="square">
                <a:spAutoFit/>
              </a:bodyPr>
              <a:lstStyle/>
              <a:p>
                <a:pPr algn="ctr">
                  <a:lnSpc>
                    <a:spcPct val="126000"/>
                  </a:lnSpc>
                </a:pPr>
                <a:r>
                  <a:rPr lang="en-US" altLang="zh-CN" sz="800" i="1" dirty="0">
                    <a:latin typeface="Helvetica" pitchFamily="2" charset="0"/>
                  </a:rPr>
                  <a:t>E</a:t>
                </a:r>
              </a:p>
            </p:txBody>
          </p:sp>
          <p:sp>
            <p:nvSpPr>
              <p:cNvPr id="382" name="Rectangle 381">
                <a:extLst>
                  <a:ext uri="{FF2B5EF4-FFF2-40B4-BE49-F238E27FC236}">
                    <a16:creationId xmlns:a16="http://schemas.microsoft.com/office/drawing/2014/main" id="{37098C2F-EE4D-CD22-9BB4-1AF5861372D3}"/>
                  </a:ext>
                </a:extLst>
              </p:cNvPr>
              <p:cNvSpPr/>
              <p:nvPr/>
            </p:nvSpPr>
            <p:spPr>
              <a:xfrm>
                <a:off x="362793" y="5814852"/>
                <a:ext cx="643125" cy="236988"/>
              </a:xfrm>
              <a:prstGeom prst="rect">
                <a:avLst/>
              </a:prstGeom>
            </p:spPr>
            <p:txBody>
              <a:bodyPr wrap="none">
                <a:spAutoFit/>
              </a:bodyPr>
              <a:lstStyle/>
              <a:p>
                <a:pPr algn="r">
                  <a:lnSpc>
                    <a:spcPct val="126000"/>
                  </a:lnSpc>
                </a:pPr>
                <a:r>
                  <a:rPr lang="en-US" altLang="zh-CN" sz="800" dirty="0">
                    <a:latin typeface="Helvetica" pitchFamily="2" charset="0"/>
                  </a:rPr>
                  <a:t>H3K4me1</a:t>
                </a:r>
              </a:p>
            </p:txBody>
          </p:sp>
          <p:sp>
            <p:nvSpPr>
              <p:cNvPr id="383" name="Rectangle 382">
                <a:extLst>
                  <a:ext uri="{FF2B5EF4-FFF2-40B4-BE49-F238E27FC236}">
                    <a16:creationId xmlns:a16="http://schemas.microsoft.com/office/drawing/2014/main" id="{35143A0D-4FB2-360C-154B-8F96508B4EE0}"/>
                  </a:ext>
                </a:extLst>
              </p:cNvPr>
              <p:cNvSpPr/>
              <p:nvPr/>
            </p:nvSpPr>
            <p:spPr>
              <a:xfrm>
                <a:off x="362792" y="5948731"/>
                <a:ext cx="643126" cy="236988"/>
              </a:xfrm>
              <a:prstGeom prst="rect">
                <a:avLst/>
              </a:prstGeom>
            </p:spPr>
            <p:txBody>
              <a:bodyPr wrap="none">
                <a:spAutoFit/>
              </a:bodyPr>
              <a:lstStyle/>
              <a:p>
                <a:pPr algn="r">
                  <a:lnSpc>
                    <a:spcPct val="126000"/>
                  </a:lnSpc>
                </a:pPr>
                <a:r>
                  <a:rPr lang="en-US" altLang="zh-CN" sz="800" dirty="0">
                    <a:latin typeface="Helvetica" pitchFamily="2" charset="0"/>
                  </a:rPr>
                  <a:t>H3K4me3</a:t>
                </a:r>
              </a:p>
            </p:txBody>
          </p:sp>
          <p:sp>
            <p:nvSpPr>
              <p:cNvPr id="384" name="Rectangle 383">
                <a:extLst>
                  <a:ext uri="{FF2B5EF4-FFF2-40B4-BE49-F238E27FC236}">
                    <a16:creationId xmlns:a16="http://schemas.microsoft.com/office/drawing/2014/main" id="{74B878B6-0695-3CB5-2548-E133F7D77769}"/>
                  </a:ext>
                </a:extLst>
              </p:cNvPr>
              <p:cNvSpPr/>
              <p:nvPr/>
            </p:nvSpPr>
            <p:spPr>
              <a:xfrm rot="16200000">
                <a:off x="380745" y="6524457"/>
                <a:ext cx="309700" cy="215444"/>
              </a:xfrm>
              <a:prstGeom prst="rect">
                <a:avLst/>
              </a:prstGeom>
            </p:spPr>
            <p:txBody>
              <a:bodyPr wrap="none" anchor="ctr">
                <a:spAutoFit/>
              </a:bodyPr>
              <a:lstStyle/>
              <a:p>
                <a:pPr algn="ctr"/>
                <a:r>
                  <a:rPr lang="en-US" altLang="zh-CN" sz="800" b="1" dirty="0">
                    <a:latin typeface="Helvetica" pitchFamily="2" charset="0"/>
                  </a:rPr>
                  <a:t>FL</a:t>
                </a:r>
              </a:p>
            </p:txBody>
          </p:sp>
          <p:sp>
            <p:nvSpPr>
              <p:cNvPr id="385" name="Rectangle 384">
                <a:extLst>
                  <a:ext uri="{FF2B5EF4-FFF2-40B4-BE49-F238E27FC236}">
                    <a16:creationId xmlns:a16="http://schemas.microsoft.com/office/drawing/2014/main" id="{AA5B370D-C7BA-7481-0532-3582B6CB6A2E}"/>
                  </a:ext>
                </a:extLst>
              </p:cNvPr>
              <p:cNvSpPr/>
              <p:nvPr/>
            </p:nvSpPr>
            <p:spPr>
              <a:xfrm rot="16200000">
                <a:off x="202895" y="7301569"/>
                <a:ext cx="657192" cy="215444"/>
              </a:xfrm>
              <a:prstGeom prst="rect">
                <a:avLst/>
              </a:prstGeom>
            </p:spPr>
            <p:txBody>
              <a:bodyPr wrap="square">
                <a:spAutoFit/>
              </a:bodyPr>
              <a:lstStyle/>
              <a:p>
                <a:pPr algn="ctr"/>
                <a:r>
                  <a:rPr lang="en-US" altLang="zh-CN" sz="800" b="1" dirty="0">
                    <a:latin typeface="Helvetica" pitchFamily="2" charset="0"/>
                  </a:rPr>
                  <a:t>DHL</a:t>
                </a:r>
              </a:p>
            </p:txBody>
          </p:sp>
          <p:sp>
            <p:nvSpPr>
              <p:cNvPr id="386" name="Rectangle 385">
                <a:extLst>
                  <a:ext uri="{FF2B5EF4-FFF2-40B4-BE49-F238E27FC236}">
                    <a16:creationId xmlns:a16="http://schemas.microsoft.com/office/drawing/2014/main" id="{6B53E374-DDFD-C5CC-0695-EDBACDEF1011}"/>
                  </a:ext>
                </a:extLst>
              </p:cNvPr>
              <p:cNvSpPr/>
              <p:nvPr/>
            </p:nvSpPr>
            <p:spPr>
              <a:xfrm>
                <a:off x="694614" y="6188184"/>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387" name="Rectangle 386">
                <a:extLst>
                  <a:ext uri="{FF2B5EF4-FFF2-40B4-BE49-F238E27FC236}">
                    <a16:creationId xmlns:a16="http://schemas.microsoft.com/office/drawing/2014/main" id="{E33E6265-934E-5A32-625A-09EF36A1C244}"/>
                  </a:ext>
                </a:extLst>
              </p:cNvPr>
              <p:cNvSpPr/>
              <p:nvPr/>
            </p:nvSpPr>
            <p:spPr>
              <a:xfrm>
                <a:off x="694614" y="6275599"/>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388" name="Rectangle 387">
                <a:extLst>
                  <a:ext uri="{FF2B5EF4-FFF2-40B4-BE49-F238E27FC236}">
                    <a16:creationId xmlns:a16="http://schemas.microsoft.com/office/drawing/2014/main" id="{502648D1-8D6E-B169-6FD5-7E9D7A8F8497}"/>
                  </a:ext>
                </a:extLst>
              </p:cNvPr>
              <p:cNvSpPr/>
              <p:nvPr/>
            </p:nvSpPr>
            <p:spPr>
              <a:xfrm>
                <a:off x="694614" y="6363014"/>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389" name="Rectangle 388">
                <a:extLst>
                  <a:ext uri="{FF2B5EF4-FFF2-40B4-BE49-F238E27FC236}">
                    <a16:creationId xmlns:a16="http://schemas.microsoft.com/office/drawing/2014/main" id="{F8AE2BDC-B449-E858-983A-BCB10D81BE44}"/>
                  </a:ext>
                </a:extLst>
              </p:cNvPr>
              <p:cNvSpPr/>
              <p:nvPr/>
            </p:nvSpPr>
            <p:spPr>
              <a:xfrm>
                <a:off x="694614" y="6450429"/>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390" name="Rectangle 389">
                <a:extLst>
                  <a:ext uri="{FF2B5EF4-FFF2-40B4-BE49-F238E27FC236}">
                    <a16:creationId xmlns:a16="http://schemas.microsoft.com/office/drawing/2014/main" id="{1F9CDDB8-9052-F181-6932-1FD0876C4373}"/>
                  </a:ext>
                </a:extLst>
              </p:cNvPr>
              <p:cNvSpPr/>
              <p:nvPr/>
            </p:nvSpPr>
            <p:spPr>
              <a:xfrm>
                <a:off x="694614" y="6625259"/>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391" name="Rectangle 390">
                <a:extLst>
                  <a:ext uri="{FF2B5EF4-FFF2-40B4-BE49-F238E27FC236}">
                    <a16:creationId xmlns:a16="http://schemas.microsoft.com/office/drawing/2014/main" id="{EA430B30-BAB6-D0ED-923C-A35DB6DD31D8}"/>
                  </a:ext>
                </a:extLst>
              </p:cNvPr>
              <p:cNvSpPr/>
              <p:nvPr/>
            </p:nvSpPr>
            <p:spPr>
              <a:xfrm>
                <a:off x="608052" y="6712674"/>
                <a:ext cx="397866" cy="237437"/>
              </a:xfrm>
              <a:prstGeom prst="rect">
                <a:avLst/>
              </a:prstGeom>
            </p:spPr>
            <p:txBody>
              <a:bodyPr wrap="square">
                <a:spAutoFit/>
              </a:bodyPr>
              <a:lstStyle/>
              <a:p>
                <a:pPr algn="r">
                  <a:lnSpc>
                    <a:spcPct val="149000"/>
                  </a:lnSpc>
                </a:pPr>
                <a:r>
                  <a:rPr lang="en-US" altLang="zh-CN" sz="700" dirty="0">
                    <a:latin typeface="Helvetica" pitchFamily="2" charset="0"/>
                  </a:rPr>
                  <a:t>P8.a</a:t>
                </a:r>
              </a:p>
            </p:txBody>
          </p:sp>
          <p:sp>
            <p:nvSpPr>
              <p:cNvPr id="392" name="Rectangle 391">
                <a:extLst>
                  <a:ext uri="{FF2B5EF4-FFF2-40B4-BE49-F238E27FC236}">
                    <a16:creationId xmlns:a16="http://schemas.microsoft.com/office/drawing/2014/main" id="{7B71A237-6E40-6C0D-11D6-E161222AFCEB}"/>
                  </a:ext>
                </a:extLst>
              </p:cNvPr>
              <p:cNvSpPr/>
              <p:nvPr/>
            </p:nvSpPr>
            <p:spPr>
              <a:xfrm>
                <a:off x="694614" y="6887504"/>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393" name="Rectangle 392">
                <a:extLst>
                  <a:ext uri="{FF2B5EF4-FFF2-40B4-BE49-F238E27FC236}">
                    <a16:creationId xmlns:a16="http://schemas.microsoft.com/office/drawing/2014/main" id="{41AD5A7A-44D5-AF95-9CA3-547065E0A7B8}"/>
                  </a:ext>
                </a:extLst>
              </p:cNvPr>
              <p:cNvSpPr/>
              <p:nvPr/>
            </p:nvSpPr>
            <p:spPr>
              <a:xfrm>
                <a:off x="694614" y="6537844"/>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394" name="Rectangle 393">
                <a:extLst>
                  <a:ext uri="{FF2B5EF4-FFF2-40B4-BE49-F238E27FC236}">
                    <a16:creationId xmlns:a16="http://schemas.microsoft.com/office/drawing/2014/main" id="{DE457D1A-8F05-1127-1792-7A5F7DA9B97C}"/>
                  </a:ext>
                </a:extLst>
              </p:cNvPr>
              <p:cNvSpPr/>
              <p:nvPr/>
            </p:nvSpPr>
            <p:spPr>
              <a:xfrm>
                <a:off x="608052" y="6800089"/>
                <a:ext cx="397866" cy="237437"/>
              </a:xfrm>
              <a:prstGeom prst="rect">
                <a:avLst/>
              </a:prstGeom>
            </p:spPr>
            <p:txBody>
              <a:bodyPr wrap="square">
                <a:spAutoFit/>
              </a:bodyPr>
              <a:lstStyle/>
              <a:p>
                <a:pPr algn="r">
                  <a:lnSpc>
                    <a:spcPct val="149000"/>
                  </a:lnSpc>
                </a:pPr>
                <a:r>
                  <a:rPr lang="en-US" altLang="zh-CN" sz="700" dirty="0">
                    <a:latin typeface="Helvetica" pitchFamily="2" charset="0"/>
                  </a:rPr>
                  <a:t>P8.b</a:t>
                </a:r>
              </a:p>
            </p:txBody>
          </p:sp>
          <p:sp>
            <p:nvSpPr>
              <p:cNvPr id="395" name="Rectangle 394">
                <a:extLst>
                  <a:ext uri="{FF2B5EF4-FFF2-40B4-BE49-F238E27FC236}">
                    <a16:creationId xmlns:a16="http://schemas.microsoft.com/office/drawing/2014/main" id="{981C8FDD-B2D5-D67F-AAD3-B823F12521E7}"/>
                  </a:ext>
                </a:extLst>
              </p:cNvPr>
              <p:cNvSpPr/>
              <p:nvPr/>
            </p:nvSpPr>
            <p:spPr>
              <a:xfrm>
                <a:off x="694614" y="7062334"/>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396" name="Rectangle 395">
                <a:extLst>
                  <a:ext uri="{FF2B5EF4-FFF2-40B4-BE49-F238E27FC236}">
                    <a16:creationId xmlns:a16="http://schemas.microsoft.com/office/drawing/2014/main" id="{25AE53AD-04E3-2D84-7D07-871B806DE54C}"/>
                  </a:ext>
                </a:extLst>
              </p:cNvPr>
              <p:cNvSpPr/>
              <p:nvPr/>
            </p:nvSpPr>
            <p:spPr>
              <a:xfrm>
                <a:off x="694614" y="7149749"/>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397" name="Rectangle 396">
                <a:extLst>
                  <a:ext uri="{FF2B5EF4-FFF2-40B4-BE49-F238E27FC236}">
                    <a16:creationId xmlns:a16="http://schemas.microsoft.com/office/drawing/2014/main" id="{5C82999C-8ED0-2005-6138-369ACD56CA95}"/>
                  </a:ext>
                </a:extLst>
              </p:cNvPr>
              <p:cNvSpPr/>
              <p:nvPr/>
            </p:nvSpPr>
            <p:spPr>
              <a:xfrm>
                <a:off x="694614" y="7237164"/>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398" name="Rectangle 397">
                <a:extLst>
                  <a:ext uri="{FF2B5EF4-FFF2-40B4-BE49-F238E27FC236}">
                    <a16:creationId xmlns:a16="http://schemas.microsoft.com/office/drawing/2014/main" id="{04A5B5AD-C357-DB95-7117-6B4424831563}"/>
                  </a:ext>
                </a:extLst>
              </p:cNvPr>
              <p:cNvSpPr/>
              <p:nvPr/>
            </p:nvSpPr>
            <p:spPr>
              <a:xfrm>
                <a:off x="694614" y="7411994"/>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399" name="Rectangle 398">
                <a:extLst>
                  <a:ext uri="{FF2B5EF4-FFF2-40B4-BE49-F238E27FC236}">
                    <a16:creationId xmlns:a16="http://schemas.microsoft.com/office/drawing/2014/main" id="{48358BA1-3BA4-0B5F-56D8-D8F496BEFBDA}"/>
                  </a:ext>
                </a:extLst>
              </p:cNvPr>
              <p:cNvSpPr/>
              <p:nvPr/>
            </p:nvSpPr>
            <p:spPr>
              <a:xfrm>
                <a:off x="694614" y="7586819"/>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400" name="Rectangle 399">
                <a:extLst>
                  <a:ext uri="{FF2B5EF4-FFF2-40B4-BE49-F238E27FC236}">
                    <a16:creationId xmlns:a16="http://schemas.microsoft.com/office/drawing/2014/main" id="{02A7AAD7-795F-6F00-1C80-53615854E381}"/>
                  </a:ext>
                </a:extLst>
              </p:cNvPr>
              <p:cNvSpPr/>
              <p:nvPr/>
            </p:nvSpPr>
            <p:spPr>
              <a:xfrm>
                <a:off x="694614" y="7324579"/>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401" name="Rectangle 400">
                <a:extLst>
                  <a:ext uri="{FF2B5EF4-FFF2-40B4-BE49-F238E27FC236}">
                    <a16:creationId xmlns:a16="http://schemas.microsoft.com/office/drawing/2014/main" id="{B6B196D6-54DF-32B3-B4EF-DDF2BEB440CE}"/>
                  </a:ext>
                </a:extLst>
              </p:cNvPr>
              <p:cNvSpPr/>
              <p:nvPr/>
            </p:nvSpPr>
            <p:spPr>
              <a:xfrm>
                <a:off x="694614" y="6974919"/>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402" name="Rectangle 401">
                <a:extLst>
                  <a:ext uri="{FF2B5EF4-FFF2-40B4-BE49-F238E27FC236}">
                    <a16:creationId xmlns:a16="http://schemas.microsoft.com/office/drawing/2014/main" id="{D29864BD-5A8C-C40C-F15D-BFCCA2C81807}"/>
                  </a:ext>
                </a:extLst>
              </p:cNvPr>
              <p:cNvSpPr/>
              <p:nvPr/>
            </p:nvSpPr>
            <p:spPr>
              <a:xfrm>
                <a:off x="694614" y="7499409"/>
                <a:ext cx="311304" cy="237437"/>
              </a:xfrm>
              <a:prstGeom prst="rect">
                <a:avLst/>
              </a:prstGeom>
            </p:spPr>
            <p:txBody>
              <a:bodyPr wrap="square">
                <a:spAutoFit/>
              </a:bodyPr>
              <a:lstStyle/>
              <a:p>
                <a:pPr algn="r">
                  <a:lnSpc>
                    <a:spcPct val="149000"/>
                  </a:lnSpc>
                </a:pPr>
                <a:r>
                  <a:rPr lang="en-US" altLang="zh-CN" sz="700" dirty="0">
                    <a:latin typeface="Helvetica" pitchFamily="2" charset="0"/>
                  </a:rPr>
                  <a:t>P8</a:t>
                </a:r>
              </a:p>
            </p:txBody>
          </p:sp>
          <p:sp>
            <p:nvSpPr>
              <p:cNvPr id="403" name="Rectangle 402">
                <a:extLst>
                  <a:ext uri="{FF2B5EF4-FFF2-40B4-BE49-F238E27FC236}">
                    <a16:creationId xmlns:a16="http://schemas.microsoft.com/office/drawing/2014/main" id="{20A2B0FD-4E69-2725-2566-738D217EE050}"/>
                  </a:ext>
                </a:extLst>
              </p:cNvPr>
              <p:cNvSpPr/>
              <p:nvPr/>
            </p:nvSpPr>
            <p:spPr>
              <a:xfrm>
                <a:off x="396456" y="6082611"/>
                <a:ext cx="609462" cy="236988"/>
              </a:xfrm>
              <a:prstGeom prst="rect">
                <a:avLst/>
              </a:prstGeom>
            </p:spPr>
            <p:txBody>
              <a:bodyPr wrap="none">
                <a:spAutoFit/>
              </a:bodyPr>
              <a:lstStyle/>
              <a:p>
                <a:pPr algn="r">
                  <a:lnSpc>
                    <a:spcPct val="126000"/>
                  </a:lnSpc>
                </a:pPr>
                <a:r>
                  <a:rPr lang="en-US" altLang="zh-CN" sz="800" dirty="0">
                    <a:latin typeface="Helvetica" pitchFamily="2" charset="0"/>
                  </a:rPr>
                  <a:t>H3K27ac</a:t>
                </a:r>
              </a:p>
            </p:txBody>
          </p:sp>
          <p:sp>
            <p:nvSpPr>
              <p:cNvPr id="404" name="Rectangle 403">
                <a:extLst>
                  <a:ext uri="{FF2B5EF4-FFF2-40B4-BE49-F238E27FC236}">
                    <a16:creationId xmlns:a16="http://schemas.microsoft.com/office/drawing/2014/main" id="{DC948813-27E9-F223-2658-005F04CCC173}"/>
                  </a:ext>
                </a:extLst>
              </p:cNvPr>
              <p:cNvSpPr/>
              <p:nvPr/>
            </p:nvSpPr>
            <p:spPr>
              <a:xfrm>
                <a:off x="548741" y="5680973"/>
                <a:ext cx="457177" cy="236988"/>
              </a:xfrm>
              <a:prstGeom prst="rect">
                <a:avLst/>
              </a:prstGeom>
            </p:spPr>
            <p:txBody>
              <a:bodyPr wrap="none">
                <a:spAutoFit/>
              </a:bodyPr>
              <a:lstStyle/>
              <a:p>
                <a:pPr algn="r">
                  <a:lnSpc>
                    <a:spcPct val="126000"/>
                  </a:lnSpc>
                </a:pPr>
                <a:r>
                  <a:rPr lang="en-US" altLang="zh-CN" sz="800" dirty="0">
                    <a:latin typeface="Helvetica" pitchFamily="2" charset="0"/>
                  </a:rPr>
                  <a:t>CTCF</a:t>
                </a:r>
              </a:p>
            </p:txBody>
          </p:sp>
          <p:sp>
            <p:nvSpPr>
              <p:cNvPr id="407" name="Rectangle 406">
                <a:extLst>
                  <a:ext uri="{FF2B5EF4-FFF2-40B4-BE49-F238E27FC236}">
                    <a16:creationId xmlns:a16="http://schemas.microsoft.com/office/drawing/2014/main" id="{8D9B1D60-4693-4ADB-DE07-59A0928B2D31}"/>
                  </a:ext>
                </a:extLst>
              </p:cNvPr>
              <p:cNvSpPr/>
              <p:nvPr/>
            </p:nvSpPr>
            <p:spPr>
              <a:xfrm>
                <a:off x="821789" y="6089730"/>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408" name="Rectangle 407">
                <a:extLst>
                  <a:ext uri="{FF2B5EF4-FFF2-40B4-BE49-F238E27FC236}">
                    <a16:creationId xmlns:a16="http://schemas.microsoft.com/office/drawing/2014/main" id="{FF7432CC-0931-FA4F-3E13-13FA00700883}"/>
                  </a:ext>
                </a:extLst>
              </p:cNvPr>
              <p:cNvSpPr/>
              <p:nvPr/>
            </p:nvSpPr>
            <p:spPr>
              <a:xfrm>
                <a:off x="821789" y="5956413"/>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409" name="Rectangle 408">
                <a:extLst>
                  <a:ext uri="{FF2B5EF4-FFF2-40B4-BE49-F238E27FC236}">
                    <a16:creationId xmlns:a16="http://schemas.microsoft.com/office/drawing/2014/main" id="{7E945CB6-70DA-0389-30E6-EC3EF703E0B9}"/>
                  </a:ext>
                </a:extLst>
              </p:cNvPr>
              <p:cNvSpPr/>
              <p:nvPr/>
            </p:nvSpPr>
            <p:spPr>
              <a:xfrm>
                <a:off x="821789" y="5823097"/>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410" name="Rectangle 409">
                <a:extLst>
                  <a:ext uri="{FF2B5EF4-FFF2-40B4-BE49-F238E27FC236}">
                    <a16:creationId xmlns:a16="http://schemas.microsoft.com/office/drawing/2014/main" id="{BBDB966C-D2A4-B587-78C1-DE024EDBE1EC}"/>
                  </a:ext>
                </a:extLst>
              </p:cNvPr>
              <p:cNvSpPr/>
              <p:nvPr/>
            </p:nvSpPr>
            <p:spPr>
              <a:xfrm>
                <a:off x="821789" y="5689781"/>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442" name="Rectangle 441">
                <a:extLst>
                  <a:ext uri="{FF2B5EF4-FFF2-40B4-BE49-F238E27FC236}">
                    <a16:creationId xmlns:a16="http://schemas.microsoft.com/office/drawing/2014/main" id="{939379A7-CA61-F553-5B13-9C8AA9C24C9F}"/>
                  </a:ext>
                </a:extLst>
              </p:cNvPr>
              <p:cNvSpPr/>
              <p:nvPr/>
            </p:nvSpPr>
            <p:spPr>
              <a:xfrm>
                <a:off x="2483477" y="7818277"/>
                <a:ext cx="395701" cy="237053"/>
              </a:xfrm>
              <a:prstGeom prst="rect">
                <a:avLst/>
              </a:prstGeom>
            </p:spPr>
            <p:txBody>
              <a:bodyPr wrap="square">
                <a:spAutoFit/>
              </a:bodyPr>
              <a:lstStyle/>
              <a:p>
                <a:pPr algn="ctr">
                  <a:lnSpc>
                    <a:spcPct val="126000"/>
                  </a:lnSpc>
                </a:pPr>
                <a:r>
                  <a:rPr lang="en-US" altLang="zh-CN" sz="800" dirty="0">
                    <a:latin typeface="Helvetica" pitchFamily="2" charset="0"/>
                  </a:rPr>
                  <a:t>A2</a:t>
                </a:r>
              </a:p>
            </p:txBody>
          </p:sp>
        </p:grpSp>
        <p:pic>
          <p:nvPicPr>
            <p:cNvPr id="67" name="Picture 66">
              <a:extLst>
                <a:ext uri="{FF2B5EF4-FFF2-40B4-BE49-F238E27FC236}">
                  <a16:creationId xmlns:a16="http://schemas.microsoft.com/office/drawing/2014/main" id="{B642BB7A-71F0-D392-518B-D126AC3590BC}"/>
                </a:ext>
              </a:extLst>
            </p:cNvPr>
            <p:cNvPicPr>
              <a:picLocks/>
            </p:cNvPicPr>
            <p:nvPr/>
          </p:nvPicPr>
          <p:blipFill>
            <a:blip r:embed="rId13">
              <a:clrChange>
                <a:clrFrom>
                  <a:srgbClr val="FFFFFF"/>
                </a:clrFrom>
                <a:clrTo>
                  <a:srgbClr val="FFFFFF">
                    <a:alpha val="0"/>
                  </a:srgbClr>
                </a:clrTo>
              </a:clrChange>
            </a:blip>
            <a:stretch>
              <a:fillRect/>
            </a:stretch>
          </p:blipFill>
          <p:spPr>
            <a:xfrm>
              <a:off x="933425" y="6463704"/>
              <a:ext cx="3240000" cy="1476000"/>
            </a:xfrm>
            <a:prstGeom prst="rect">
              <a:avLst/>
            </a:prstGeom>
          </p:spPr>
        </p:pic>
      </p:grpSp>
      <p:grpSp>
        <p:nvGrpSpPr>
          <p:cNvPr id="71" name="Group 70">
            <a:extLst>
              <a:ext uri="{FF2B5EF4-FFF2-40B4-BE49-F238E27FC236}">
                <a16:creationId xmlns:a16="http://schemas.microsoft.com/office/drawing/2014/main" id="{D5CD4910-C2F9-5AEB-81C0-C4B1E78E5C89}"/>
              </a:ext>
            </a:extLst>
          </p:cNvPr>
          <p:cNvGrpSpPr/>
          <p:nvPr/>
        </p:nvGrpSpPr>
        <p:grpSpPr>
          <a:xfrm>
            <a:off x="4196313" y="5698785"/>
            <a:ext cx="3636159" cy="2559973"/>
            <a:chOff x="4196313" y="5698785"/>
            <a:chExt cx="3636159" cy="2559973"/>
          </a:xfrm>
        </p:grpSpPr>
        <p:grpSp>
          <p:nvGrpSpPr>
            <p:cNvPr id="63" name="Group 62">
              <a:extLst>
                <a:ext uri="{FF2B5EF4-FFF2-40B4-BE49-F238E27FC236}">
                  <a16:creationId xmlns:a16="http://schemas.microsoft.com/office/drawing/2014/main" id="{E94BF0D4-A8AF-F641-6A13-3C40E3857B7A}"/>
                </a:ext>
              </a:extLst>
            </p:cNvPr>
            <p:cNvGrpSpPr/>
            <p:nvPr/>
          </p:nvGrpSpPr>
          <p:grpSpPr>
            <a:xfrm>
              <a:off x="4196313" y="5698785"/>
              <a:ext cx="3636159" cy="2559973"/>
              <a:chOff x="4196313" y="5515905"/>
              <a:chExt cx="3636159" cy="2559973"/>
            </a:xfrm>
          </p:grpSpPr>
          <p:pic>
            <p:nvPicPr>
              <p:cNvPr id="59" name="Picture 58">
                <a:extLst>
                  <a:ext uri="{FF2B5EF4-FFF2-40B4-BE49-F238E27FC236}">
                    <a16:creationId xmlns:a16="http://schemas.microsoft.com/office/drawing/2014/main" id="{6802F388-CE75-DADA-32E6-C628E3E1D232}"/>
                  </a:ext>
                </a:extLst>
              </p:cNvPr>
              <p:cNvPicPr>
                <a:picLocks/>
              </p:cNvPicPr>
              <p:nvPr/>
            </p:nvPicPr>
            <p:blipFill>
              <a:blip r:embed="rId14"/>
              <a:stretch>
                <a:fillRect/>
              </a:stretch>
            </p:blipFill>
            <p:spPr>
              <a:xfrm>
                <a:off x="4524814" y="5723626"/>
                <a:ext cx="3236400" cy="2149200"/>
              </a:xfrm>
              <a:prstGeom prst="rect">
                <a:avLst/>
              </a:prstGeom>
            </p:spPr>
          </p:pic>
          <p:grpSp>
            <p:nvGrpSpPr>
              <p:cNvPr id="411" name="Group 410">
                <a:extLst>
                  <a:ext uri="{FF2B5EF4-FFF2-40B4-BE49-F238E27FC236}">
                    <a16:creationId xmlns:a16="http://schemas.microsoft.com/office/drawing/2014/main" id="{B7A580B9-24F3-851E-6E44-53CE67AF6EA1}"/>
                  </a:ext>
                </a:extLst>
              </p:cNvPr>
              <p:cNvGrpSpPr/>
              <p:nvPr/>
            </p:nvGrpSpPr>
            <p:grpSpPr>
              <a:xfrm>
                <a:off x="4196313" y="5693922"/>
                <a:ext cx="3636159" cy="2381956"/>
                <a:chOff x="4198459" y="3184536"/>
                <a:chExt cx="3636159" cy="2381956"/>
              </a:xfrm>
            </p:grpSpPr>
            <p:sp>
              <p:nvSpPr>
                <p:cNvPr id="413" name="Rectangle 412">
                  <a:extLst>
                    <a:ext uri="{FF2B5EF4-FFF2-40B4-BE49-F238E27FC236}">
                      <a16:creationId xmlns:a16="http://schemas.microsoft.com/office/drawing/2014/main" id="{217CAD13-C826-36DD-709D-84A5CDA15F9A}"/>
                    </a:ext>
                  </a:extLst>
                </p:cNvPr>
                <p:cNvSpPr/>
                <p:nvPr/>
              </p:nvSpPr>
              <p:spPr>
                <a:xfrm>
                  <a:off x="6641441" y="5329439"/>
                  <a:ext cx="398249" cy="237053"/>
                </a:xfrm>
                <a:prstGeom prst="rect">
                  <a:avLst/>
                </a:prstGeom>
              </p:spPr>
              <p:txBody>
                <a:bodyPr wrap="square">
                  <a:spAutoFit/>
                </a:bodyPr>
                <a:lstStyle/>
                <a:p>
                  <a:pPr algn="ctr">
                    <a:lnSpc>
                      <a:spcPct val="126000"/>
                    </a:lnSpc>
                  </a:pPr>
                  <a:r>
                    <a:rPr lang="en-US" altLang="zh-CN" sz="800" i="1" dirty="0">
                      <a:latin typeface="Helvetica" pitchFamily="2" charset="0"/>
                    </a:rPr>
                    <a:t>J6</a:t>
                  </a:r>
                </a:p>
              </p:txBody>
            </p:sp>
            <p:sp>
              <p:nvSpPr>
                <p:cNvPr id="414" name="Rectangle 413">
                  <a:extLst>
                    <a:ext uri="{FF2B5EF4-FFF2-40B4-BE49-F238E27FC236}">
                      <a16:creationId xmlns:a16="http://schemas.microsoft.com/office/drawing/2014/main" id="{6B2A951A-6904-1618-BE56-5521D26AF77F}"/>
                    </a:ext>
                  </a:extLst>
                </p:cNvPr>
                <p:cNvSpPr/>
                <p:nvPr/>
              </p:nvSpPr>
              <p:spPr>
                <a:xfrm>
                  <a:off x="4285021" y="3681580"/>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415" name="Rectangle 414">
                  <a:extLst>
                    <a:ext uri="{FF2B5EF4-FFF2-40B4-BE49-F238E27FC236}">
                      <a16:creationId xmlns:a16="http://schemas.microsoft.com/office/drawing/2014/main" id="{F0864431-7F1A-5B31-855E-07BA2EF34EBD}"/>
                    </a:ext>
                  </a:extLst>
                </p:cNvPr>
                <p:cNvSpPr/>
                <p:nvPr/>
              </p:nvSpPr>
              <p:spPr>
                <a:xfrm>
                  <a:off x="4285021" y="3768995"/>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416" name="Rectangle 415">
                  <a:extLst>
                    <a:ext uri="{FF2B5EF4-FFF2-40B4-BE49-F238E27FC236}">
                      <a16:creationId xmlns:a16="http://schemas.microsoft.com/office/drawing/2014/main" id="{3C7720E6-33C7-49FF-0649-48A29B084D16}"/>
                    </a:ext>
                  </a:extLst>
                </p:cNvPr>
                <p:cNvSpPr/>
                <p:nvPr/>
              </p:nvSpPr>
              <p:spPr>
                <a:xfrm>
                  <a:off x="4285021" y="3856410"/>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417" name="Rectangle 416">
                  <a:extLst>
                    <a:ext uri="{FF2B5EF4-FFF2-40B4-BE49-F238E27FC236}">
                      <a16:creationId xmlns:a16="http://schemas.microsoft.com/office/drawing/2014/main" id="{ECF5EF99-6F0B-2CA4-D8B1-2969D8A03940}"/>
                    </a:ext>
                  </a:extLst>
                </p:cNvPr>
                <p:cNvSpPr/>
                <p:nvPr/>
              </p:nvSpPr>
              <p:spPr>
                <a:xfrm>
                  <a:off x="4285021" y="3943825"/>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418" name="Rectangle 417">
                  <a:extLst>
                    <a:ext uri="{FF2B5EF4-FFF2-40B4-BE49-F238E27FC236}">
                      <a16:creationId xmlns:a16="http://schemas.microsoft.com/office/drawing/2014/main" id="{FBCBBF21-9D31-3FE9-4B72-E4E17DDBE87F}"/>
                    </a:ext>
                  </a:extLst>
                </p:cNvPr>
                <p:cNvSpPr/>
                <p:nvPr/>
              </p:nvSpPr>
              <p:spPr>
                <a:xfrm>
                  <a:off x="4285021" y="4118655"/>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419" name="Rectangle 418">
                  <a:extLst>
                    <a:ext uri="{FF2B5EF4-FFF2-40B4-BE49-F238E27FC236}">
                      <a16:creationId xmlns:a16="http://schemas.microsoft.com/office/drawing/2014/main" id="{1A9A4F0E-FF15-84F3-29A8-A6FB4DF09431}"/>
                    </a:ext>
                  </a:extLst>
                </p:cNvPr>
                <p:cNvSpPr/>
                <p:nvPr/>
              </p:nvSpPr>
              <p:spPr>
                <a:xfrm>
                  <a:off x="4198459" y="4206070"/>
                  <a:ext cx="397866" cy="237437"/>
                </a:xfrm>
                <a:prstGeom prst="rect">
                  <a:avLst/>
                </a:prstGeom>
              </p:spPr>
              <p:txBody>
                <a:bodyPr wrap="square">
                  <a:spAutoFit/>
                </a:bodyPr>
                <a:lstStyle/>
                <a:p>
                  <a:pPr algn="r">
                    <a:lnSpc>
                      <a:spcPct val="149000"/>
                    </a:lnSpc>
                  </a:pPr>
                  <a:r>
                    <a:rPr lang="en-US" altLang="zh-CN" sz="700" dirty="0">
                      <a:latin typeface="Helvetica" pitchFamily="2" charset="0"/>
                    </a:rPr>
                    <a:t>P8.a</a:t>
                  </a:r>
                </a:p>
              </p:txBody>
            </p:sp>
            <p:sp>
              <p:nvSpPr>
                <p:cNvPr id="420" name="Rectangle 419">
                  <a:extLst>
                    <a:ext uri="{FF2B5EF4-FFF2-40B4-BE49-F238E27FC236}">
                      <a16:creationId xmlns:a16="http://schemas.microsoft.com/office/drawing/2014/main" id="{0D649954-7BB9-41D8-E191-8876ED6111B8}"/>
                    </a:ext>
                  </a:extLst>
                </p:cNvPr>
                <p:cNvSpPr/>
                <p:nvPr/>
              </p:nvSpPr>
              <p:spPr>
                <a:xfrm>
                  <a:off x="4285021" y="4380900"/>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421" name="Rectangle 420">
                  <a:extLst>
                    <a:ext uri="{FF2B5EF4-FFF2-40B4-BE49-F238E27FC236}">
                      <a16:creationId xmlns:a16="http://schemas.microsoft.com/office/drawing/2014/main" id="{A08E9A19-0A26-A950-28AA-7D3A3C947F8D}"/>
                    </a:ext>
                  </a:extLst>
                </p:cNvPr>
                <p:cNvSpPr/>
                <p:nvPr/>
              </p:nvSpPr>
              <p:spPr>
                <a:xfrm>
                  <a:off x="4285021" y="4031240"/>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422" name="Rectangle 421">
                  <a:extLst>
                    <a:ext uri="{FF2B5EF4-FFF2-40B4-BE49-F238E27FC236}">
                      <a16:creationId xmlns:a16="http://schemas.microsoft.com/office/drawing/2014/main" id="{6E06A44F-19E5-FF08-AB75-5638ADD8719C}"/>
                    </a:ext>
                  </a:extLst>
                </p:cNvPr>
                <p:cNvSpPr/>
                <p:nvPr/>
              </p:nvSpPr>
              <p:spPr>
                <a:xfrm>
                  <a:off x="4198459" y="4293485"/>
                  <a:ext cx="397866" cy="237437"/>
                </a:xfrm>
                <a:prstGeom prst="rect">
                  <a:avLst/>
                </a:prstGeom>
              </p:spPr>
              <p:txBody>
                <a:bodyPr wrap="square">
                  <a:spAutoFit/>
                </a:bodyPr>
                <a:lstStyle/>
                <a:p>
                  <a:pPr algn="r">
                    <a:lnSpc>
                      <a:spcPct val="149000"/>
                    </a:lnSpc>
                  </a:pPr>
                  <a:r>
                    <a:rPr lang="en-US" altLang="zh-CN" sz="700" dirty="0">
                      <a:latin typeface="Helvetica" pitchFamily="2" charset="0"/>
                    </a:rPr>
                    <a:t>P8.b</a:t>
                  </a:r>
                </a:p>
              </p:txBody>
            </p:sp>
            <p:sp>
              <p:nvSpPr>
                <p:cNvPr id="423" name="Rectangle 422">
                  <a:extLst>
                    <a:ext uri="{FF2B5EF4-FFF2-40B4-BE49-F238E27FC236}">
                      <a16:creationId xmlns:a16="http://schemas.microsoft.com/office/drawing/2014/main" id="{A9FD849D-2ABB-D111-6C0E-92A09640B91E}"/>
                    </a:ext>
                  </a:extLst>
                </p:cNvPr>
                <p:cNvSpPr/>
                <p:nvPr/>
              </p:nvSpPr>
              <p:spPr>
                <a:xfrm>
                  <a:off x="4285021" y="4555730"/>
                  <a:ext cx="311304" cy="237437"/>
                </a:xfrm>
                <a:prstGeom prst="rect">
                  <a:avLst/>
                </a:prstGeom>
              </p:spPr>
              <p:txBody>
                <a:bodyPr wrap="square">
                  <a:spAutoFit/>
                </a:bodyPr>
                <a:lstStyle/>
                <a:p>
                  <a:pPr algn="r">
                    <a:lnSpc>
                      <a:spcPct val="149000"/>
                    </a:lnSpc>
                  </a:pPr>
                  <a:r>
                    <a:rPr lang="en-US" altLang="zh-CN" sz="700" dirty="0">
                      <a:latin typeface="Helvetica" pitchFamily="2" charset="0"/>
                    </a:rPr>
                    <a:t>P2</a:t>
                  </a:r>
                </a:p>
              </p:txBody>
            </p:sp>
            <p:sp>
              <p:nvSpPr>
                <p:cNvPr id="424" name="Rectangle 423">
                  <a:extLst>
                    <a:ext uri="{FF2B5EF4-FFF2-40B4-BE49-F238E27FC236}">
                      <a16:creationId xmlns:a16="http://schemas.microsoft.com/office/drawing/2014/main" id="{CD9150C5-2B30-8B16-B7B6-34EE0592A910}"/>
                    </a:ext>
                  </a:extLst>
                </p:cNvPr>
                <p:cNvSpPr/>
                <p:nvPr/>
              </p:nvSpPr>
              <p:spPr>
                <a:xfrm>
                  <a:off x="4285021" y="4643145"/>
                  <a:ext cx="311304" cy="237437"/>
                </a:xfrm>
                <a:prstGeom prst="rect">
                  <a:avLst/>
                </a:prstGeom>
              </p:spPr>
              <p:txBody>
                <a:bodyPr wrap="square">
                  <a:spAutoFit/>
                </a:bodyPr>
                <a:lstStyle/>
                <a:p>
                  <a:pPr algn="r">
                    <a:lnSpc>
                      <a:spcPct val="149000"/>
                    </a:lnSpc>
                  </a:pPr>
                  <a:r>
                    <a:rPr lang="en-US" altLang="zh-CN" sz="700" dirty="0">
                      <a:latin typeface="Helvetica" pitchFamily="2" charset="0"/>
                    </a:rPr>
                    <a:t>P4</a:t>
                  </a:r>
                </a:p>
              </p:txBody>
            </p:sp>
            <p:sp>
              <p:nvSpPr>
                <p:cNvPr id="425" name="Rectangle 424">
                  <a:extLst>
                    <a:ext uri="{FF2B5EF4-FFF2-40B4-BE49-F238E27FC236}">
                      <a16:creationId xmlns:a16="http://schemas.microsoft.com/office/drawing/2014/main" id="{9BEC9A37-B021-9FF3-0734-BCDDB9C1C4EF}"/>
                    </a:ext>
                  </a:extLst>
                </p:cNvPr>
                <p:cNvSpPr/>
                <p:nvPr/>
              </p:nvSpPr>
              <p:spPr>
                <a:xfrm>
                  <a:off x="4285021" y="4730560"/>
                  <a:ext cx="311304" cy="237437"/>
                </a:xfrm>
                <a:prstGeom prst="rect">
                  <a:avLst/>
                </a:prstGeom>
              </p:spPr>
              <p:txBody>
                <a:bodyPr wrap="square">
                  <a:spAutoFit/>
                </a:bodyPr>
                <a:lstStyle/>
                <a:p>
                  <a:pPr algn="r">
                    <a:lnSpc>
                      <a:spcPct val="149000"/>
                    </a:lnSpc>
                  </a:pPr>
                  <a:r>
                    <a:rPr lang="en-US" altLang="zh-CN" sz="700" dirty="0">
                      <a:latin typeface="Helvetica" pitchFamily="2" charset="0"/>
                    </a:rPr>
                    <a:t>P5</a:t>
                  </a:r>
                </a:p>
              </p:txBody>
            </p:sp>
            <p:sp>
              <p:nvSpPr>
                <p:cNvPr id="426" name="Rectangle 425">
                  <a:extLst>
                    <a:ext uri="{FF2B5EF4-FFF2-40B4-BE49-F238E27FC236}">
                      <a16:creationId xmlns:a16="http://schemas.microsoft.com/office/drawing/2014/main" id="{B04F9447-FA5C-15CD-A517-14CC7CC44977}"/>
                    </a:ext>
                  </a:extLst>
                </p:cNvPr>
                <p:cNvSpPr/>
                <p:nvPr/>
              </p:nvSpPr>
              <p:spPr>
                <a:xfrm>
                  <a:off x="4285021" y="4905390"/>
                  <a:ext cx="311304" cy="237437"/>
                </a:xfrm>
                <a:prstGeom prst="rect">
                  <a:avLst/>
                </a:prstGeom>
              </p:spPr>
              <p:txBody>
                <a:bodyPr wrap="square">
                  <a:spAutoFit/>
                </a:bodyPr>
                <a:lstStyle/>
                <a:p>
                  <a:pPr algn="r">
                    <a:lnSpc>
                      <a:spcPct val="149000"/>
                    </a:lnSpc>
                  </a:pPr>
                  <a:r>
                    <a:rPr lang="en-US" altLang="zh-CN" sz="700" dirty="0">
                      <a:latin typeface="Helvetica" pitchFamily="2" charset="0"/>
                    </a:rPr>
                    <a:t>P7</a:t>
                  </a:r>
                </a:p>
              </p:txBody>
            </p:sp>
            <p:sp>
              <p:nvSpPr>
                <p:cNvPr id="427" name="Rectangle 426">
                  <a:extLst>
                    <a:ext uri="{FF2B5EF4-FFF2-40B4-BE49-F238E27FC236}">
                      <a16:creationId xmlns:a16="http://schemas.microsoft.com/office/drawing/2014/main" id="{1DB881B0-E573-C51D-B6E3-EC9784CBE2FB}"/>
                    </a:ext>
                  </a:extLst>
                </p:cNvPr>
                <p:cNvSpPr/>
                <p:nvPr/>
              </p:nvSpPr>
              <p:spPr>
                <a:xfrm>
                  <a:off x="4285021" y="5080215"/>
                  <a:ext cx="311304" cy="237437"/>
                </a:xfrm>
                <a:prstGeom prst="rect">
                  <a:avLst/>
                </a:prstGeom>
              </p:spPr>
              <p:txBody>
                <a:bodyPr wrap="square">
                  <a:spAutoFit/>
                </a:bodyPr>
                <a:lstStyle/>
                <a:p>
                  <a:pPr algn="r">
                    <a:lnSpc>
                      <a:spcPct val="149000"/>
                    </a:lnSpc>
                  </a:pPr>
                  <a:r>
                    <a:rPr lang="en-US" altLang="zh-CN" sz="700" dirty="0">
                      <a:latin typeface="Helvetica" pitchFamily="2" charset="0"/>
                    </a:rPr>
                    <a:t>P9</a:t>
                  </a:r>
                </a:p>
              </p:txBody>
            </p:sp>
            <p:sp>
              <p:nvSpPr>
                <p:cNvPr id="428" name="Rectangle 427">
                  <a:extLst>
                    <a:ext uri="{FF2B5EF4-FFF2-40B4-BE49-F238E27FC236}">
                      <a16:creationId xmlns:a16="http://schemas.microsoft.com/office/drawing/2014/main" id="{125CF6E3-08C6-E1B4-5B89-3EE9E2C4533D}"/>
                    </a:ext>
                  </a:extLst>
                </p:cNvPr>
                <p:cNvSpPr/>
                <p:nvPr/>
              </p:nvSpPr>
              <p:spPr>
                <a:xfrm>
                  <a:off x="4285021" y="4817975"/>
                  <a:ext cx="311304" cy="237437"/>
                </a:xfrm>
                <a:prstGeom prst="rect">
                  <a:avLst/>
                </a:prstGeom>
              </p:spPr>
              <p:txBody>
                <a:bodyPr wrap="square">
                  <a:spAutoFit/>
                </a:bodyPr>
                <a:lstStyle/>
                <a:p>
                  <a:pPr algn="r">
                    <a:lnSpc>
                      <a:spcPct val="149000"/>
                    </a:lnSpc>
                  </a:pPr>
                  <a:r>
                    <a:rPr lang="en-US" altLang="zh-CN" sz="700" dirty="0">
                      <a:latin typeface="Helvetica" pitchFamily="2" charset="0"/>
                    </a:rPr>
                    <a:t>P6</a:t>
                  </a:r>
                </a:p>
              </p:txBody>
            </p:sp>
            <p:sp>
              <p:nvSpPr>
                <p:cNvPr id="429" name="Rectangle 428">
                  <a:extLst>
                    <a:ext uri="{FF2B5EF4-FFF2-40B4-BE49-F238E27FC236}">
                      <a16:creationId xmlns:a16="http://schemas.microsoft.com/office/drawing/2014/main" id="{8C34236F-6558-491F-771B-87F145C6D3CB}"/>
                    </a:ext>
                  </a:extLst>
                </p:cNvPr>
                <p:cNvSpPr/>
                <p:nvPr/>
              </p:nvSpPr>
              <p:spPr>
                <a:xfrm>
                  <a:off x="4285021" y="4468315"/>
                  <a:ext cx="311304" cy="237437"/>
                </a:xfrm>
                <a:prstGeom prst="rect">
                  <a:avLst/>
                </a:prstGeom>
              </p:spPr>
              <p:txBody>
                <a:bodyPr wrap="square">
                  <a:spAutoFit/>
                </a:bodyPr>
                <a:lstStyle/>
                <a:p>
                  <a:pPr algn="r">
                    <a:lnSpc>
                      <a:spcPct val="149000"/>
                    </a:lnSpc>
                  </a:pPr>
                  <a:r>
                    <a:rPr lang="en-US" altLang="zh-CN" sz="700" dirty="0">
                      <a:latin typeface="Helvetica" pitchFamily="2" charset="0"/>
                    </a:rPr>
                    <a:t>P1</a:t>
                  </a:r>
                </a:p>
              </p:txBody>
            </p:sp>
            <p:sp>
              <p:nvSpPr>
                <p:cNvPr id="430" name="Rectangle 429">
                  <a:extLst>
                    <a:ext uri="{FF2B5EF4-FFF2-40B4-BE49-F238E27FC236}">
                      <a16:creationId xmlns:a16="http://schemas.microsoft.com/office/drawing/2014/main" id="{702C95E2-9421-B972-3D3E-8D12A8AC11B4}"/>
                    </a:ext>
                  </a:extLst>
                </p:cNvPr>
                <p:cNvSpPr/>
                <p:nvPr/>
              </p:nvSpPr>
              <p:spPr>
                <a:xfrm>
                  <a:off x="4285021" y="4992805"/>
                  <a:ext cx="311304" cy="237437"/>
                </a:xfrm>
                <a:prstGeom prst="rect">
                  <a:avLst/>
                </a:prstGeom>
              </p:spPr>
              <p:txBody>
                <a:bodyPr wrap="square">
                  <a:spAutoFit/>
                </a:bodyPr>
                <a:lstStyle/>
                <a:p>
                  <a:pPr algn="r">
                    <a:lnSpc>
                      <a:spcPct val="149000"/>
                    </a:lnSpc>
                  </a:pPr>
                  <a:r>
                    <a:rPr lang="en-US" altLang="zh-CN" sz="700" dirty="0">
                      <a:latin typeface="Helvetica" pitchFamily="2" charset="0"/>
                    </a:rPr>
                    <a:t>P8</a:t>
                  </a:r>
                </a:p>
              </p:txBody>
            </p:sp>
            <p:sp>
              <p:nvSpPr>
                <p:cNvPr id="432" name="Rectangle 431">
                  <a:extLst>
                    <a:ext uri="{FF2B5EF4-FFF2-40B4-BE49-F238E27FC236}">
                      <a16:creationId xmlns:a16="http://schemas.microsoft.com/office/drawing/2014/main" id="{266C3C26-4A42-0564-6545-D45A3136C7C9}"/>
                    </a:ext>
                  </a:extLst>
                </p:cNvPr>
                <p:cNvSpPr/>
                <p:nvPr/>
              </p:nvSpPr>
              <p:spPr>
                <a:xfrm>
                  <a:off x="7412922" y="3584485"/>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[0-400]</a:t>
                  </a:r>
                </a:p>
              </p:txBody>
            </p:sp>
            <p:sp>
              <p:nvSpPr>
                <p:cNvPr id="433" name="Rectangle 432">
                  <a:extLst>
                    <a:ext uri="{FF2B5EF4-FFF2-40B4-BE49-F238E27FC236}">
                      <a16:creationId xmlns:a16="http://schemas.microsoft.com/office/drawing/2014/main" id="{34695409-96ED-95C0-0C4C-F4426B08CAE1}"/>
                    </a:ext>
                  </a:extLst>
                </p:cNvPr>
                <p:cNvSpPr/>
                <p:nvPr/>
              </p:nvSpPr>
              <p:spPr>
                <a:xfrm>
                  <a:off x="7412922" y="3451168"/>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434" name="Rectangle 433">
                  <a:extLst>
                    <a:ext uri="{FF2B5EF4-FFF2-40B4-BE49-F238E27FC236}">
                      <a16:creationId xmlns:a16="http://schemas.microsoft.com/office/drawing/2014/main" id="{D55119A4-F93F-7A0D-A7EB-E26E57D42DA2}"/>
                    </a:ext>
                  </a:extLst>
                </p:cNvPr>
                <p:cNvSpPr/>
                <p:nvPr/>
              </p:nvSpPr>
              <p:spPr>
                <a:xfrm>
                  <a:off x="7412922" y="3317852"/>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sp>
              <p:nvSpPr>
                <p:cNvPr id="435" name="Rectangle 434">
                  <a:extLst>
                    <a:ext uri="{FF2B5EF4-FFF2-40B4-BE49-F238E27FC236}">
                      <a16:creationId xmlns:a16="http://schemas.microsoft.com/office/drawing/2014/main" id="{FC7DEA2F-C2D7-5B07-B225-F66587F7AABF}"/>
                    </a:ext>
                  </a:extLst>
                </p:cNvPr>
                <p:cNvSpPr/>
                <p:nvPr/>
              </p:nvSpPr>
              <p:spPr>
                <a:xfrm>
                  <a:off x="7412922" y="3184536"/>
                  <a:ext cx="421696" cy="169277"/>
                </a:xfrm>
                <a:prstGeom prst="rect">
                  <a:avLst/>
                </a:prstGeom>
              </p:spPr>
              <p:txBody>
                <a:bodyPr wrap="square">
                  <a:spAutoFit/>
                </a:bodyPr>
                <a:lstStyle/>
                <a:p>
                  <a:pPr algn="r"/>
                  <a:r>
                    <a:rPr lang="en-US" altLang="zh-CN" sz="500" dirty="0">
                      <a:solidFill>
                        <a:schemeClr val="bg2">
                          <a:lumMod val="50000"/>
                        </a:schemeClr>
                      </a:solidFill>
                      <a:latin typeface="Helvetica" pitchFamily="2" charset="0"/>
                    </a:rPr>
                    <a:t>[0-200]</a:t>
                  </a:r>
                </a:p>
              </p:txBody>
            </p:sp>
          </p:grpSp>
          <p:sp>
            <p:nvSpPr>
              <p:cNvPr id="436" name="Rectangle 435">
                <a:extLst>
                  <a:ext uri="{FF2B5EF4-FFF2-40B4-BE49-F238E27FC236}">
                    <a16:creationId xmlns:a16="http://schemas.microsoft.com/office/drawing/2014/main" id="{CB646C43-B336-9209-952A-1C1C7AF037A2}"/>
                  </a:ext>
                </a:extLst>
              </p:cNvPr>
              <p:cNvSpPr/>
              <p:nvPr/>
            </p:nvSpPr>
            <p:spPr>
              <a:xfrm>
                <a:off x="4433425" y="5515905"/>
                <a:ext cx="1659429" cy="215444"/>
              </a:xfrm>
              <a:prstGeom prst="rect">
                <a:avLst/>
              </a:prstGeom>
            </p:spPr>
            <p:txBody>
              <a:bodyPr wrap="none">
                <a:spAutoFit/>
              </a:bodyPr>
              <a:lstStyle/>
              <a:p>
                <a:r>
                  <a:rPr lang="en-US" sz="800" dirty="0">
                    <a:latin typeface="Helvetica" pitchFamily="2" charset="0"/>
                  </a:rPr>
                  <a:t>chr14:105,859,204-105,864,775</a:t>
                </a:r>
              </a:p>
            </p:txBody>
          </p:sp>
          <p:sp>
            <p:nvSpPr>
              <p:cNvPr id="439" name="Rectangle 438">
                <a:extLst>
                  <a:ext uri="{FF2B5EF4-FFF2-40B4-BE49-F238E27FC236}">
                    <a16:creationId xmlns:a16="http://schemas.microsoft.com/office/drawing/2014/main" id="{B8F7926A-B4C6-700F-F674-14DBC5637335}"/>
                  </a:ext>
                </a:extLst>
              </p:cNvPr>
              <p:cNvSpPr/>
              <p:nvPr/>
            </p:nvSpPr>
            <p:spPr>
              <a:xfrm>
                <a:off x="7038975" y="7834684"/>
                <a:ext cx="299171" cy="237053"/>
              </a:xfrm>
              <a:prstGeom prst="rect">
                <a:avLst/>
              </a:prstGeom>
            </p:spPr>
            <p:txBody>
              <a:bodyPr wrap="square">
                <a:spAutoFit/>
              </a:bodyPr>
              <a:lstStyle/>
              <a:p>
                <a:pPr algn="ctr">
                  <a:lnSpc>
                    <a:spcPct val="126000"/>
                  </a:lnSpc>
                </a:pPr>
                <a:r>
                  <a:rPr lang="en-US" altLang="zh-CN" sz="800" i="1" dirty="0">
                    <a:latin typeface="Helvetica" pitchFamily="2" charset="0"/>
                  </a:rPr>
                  <a:t>J5</a:t>
                </a:r>
              </a:p>
            </p:txBody>
          </p:sp>
          <p:sp>
            <p:nvSpPr>
              <p:cNvPr id="440" name="Rectangle 439">
                <a:extLst>
                  <a:ext uri="{FF2B5EF4-FFF2-40B4-BE49-F238E27FC236}">
                    <a16:creationId xmlns:a16="http://schemas.microsoft.com/office/drawing/2014/main" id="{A6AF259C-03CA-B306-444E-CC496A3C80B8}"/>
                  </a:ext>
                </a:extLst>
              </p:cNvPr>
              <p:cNvSpPr/>
              <p:nvPr/>
            </p:nvSpPr>
            <p:spPr>
              <a:xfrm>
                <a:off x="7254875" y="7834684"/>
                <a:ext cx="334746" cy="237053"/>
              </a:xfrm>
              <a:prstGeom prst="rect">
                <a:avLst/>
              </a:prstGeom>
            </p:spPr>
            <p:txBody>
              <a:bodyPr wrap="square">
                <a:spAutoFit/>
              </a:bodyPr>
              <a:lstStyle/>
              <a:p>
                <a:pPr algn="ctr">
                  <a:lnSpc>
                    <a:spcPct val="126000"/>
                  </a:lnSpc>
                </a:pPr>
                <a:r>
                  <a:rPr lang="en-US" altLang="zh-CN" sz="800" i="1" dirty="0">
                    <a:latin typeface="Helvetica" pitchFamily="2" charset="0"/>
                  </a:rPr>
                  <a:t>J4</a:t>
                </a:r>
              </a:p>
            </p:txBody>
          </p:sp>
          <p:sp>
            <p:nvSpPr>
              <p:cNvPr id="441" name="Rectangle 440">
                <a:extLst>
                  <a:ext uri="{FF2B5EF4-FFF2-40B4-BE49-F238E27FC236}">
                    <a16:creationId xmlns:a16="http://schemas.microsoft.com/office/drawing/2014/main" id="{204F13BA-7585-A6AE-57E5-26818EC3A187}"/>
                  </a:ext>
                </a:extLst>
              </p:cNvPr>
              <p:cNvSpPr/>
              <p:nvPr/>
            </p:nvSpPr>
            <p:spPr>
              <a:xfrm>
                <a:off x="7490282" y="7834684"/>
                <a:ext cx="303697" cy="237053"/>
              </a:xfrm>
              <a:prstGeom prst="rect">
                <a:avLst/>
              </a:prstGeom>
            </p:spPr>
            <p:txBody>
              <a:bodyPr wrap="square">
                <a:spAutoFit/>
              </a:bodyPr>
              <a:lstStyle/>
              <a:p>
                <a:pPr algn="ctr">
                  <a:lnSpc>
                    <a:spcPct val="126000"/>
                  </a:lnSpc>
                </a:pPr>
                <a:r>
                  <a:rPr lang="en-US" altLang="zh-CN" sz="800" i="1" dirty="0">
                    <a:latin typeface="Helvetica" pitchFamily="2" charset="0"/>
                  </a:rPr>
                  <a:t>J3</a:t>
                </a:r>
              </a:p>
            </p:txBody>
          </p:sp>
          <p:sp>
            <p:nvSpPr>
              <p:cNvPr id="443" name="Rectangle 442">
                <a:extLst>
                  <a:ext uri="{FF2B5EF4-FFF2-40B4-BE49-F238E27FC236}">
                    <a16:creationId xmlns:a16="http://schemas.microsoft.com/office/drawing/2014/main" id="{49F4C6E1-C01A-C9E4-16C9-FB3A4EDD04FE}"/>
                  </a:ext>
                </a:extLst>
              </p:cNvPr>
              <p:cNvSpPr/>
              <p:nvPr/>
            </p:nvSpPr>
            <p:spPr>
              <a:xfrm>
                <a:off x="6219575" y="7715347"/>
                <a:ext cx="711450" cy="237053"/>
              </a:xfrm>
              <a:prstGeom prst="rect">
                <a:avLst/>
              </a:prstGeom>
            </p:spPr>
            <p:txBody>
              <a:bodyPr wrap="square">
                <a:spAutoFit/>
              </a:bodyPr>
              <a:lstStyle/>
              <a:p>
                <a:pPr algn="ctr">
                  <a:lnSpc>
                    <a:spcPct val="126000"/>
                  </a:lnSpc>
                </a:pPr>
                <a:r>
                  <a:rPr lang="en-US" altLang="zh-CN" sz="800" b="1" i="1" dirty="0" err="1">
                    <a:latin typeface="Helvetica" pitchFamily="2" charset="0"/>
                  </a:rPr>
                  <a:t>IgH</a:t>
                </a:r>
                <a:r>
                  <a:rPr lang="zh-CN" altLang="en-US" sz="800" b="1" i="1" dirty="0">
                    <a:latin typeface="Helvetica" pitchFamily="2" charset="0"/>
                  </a:rPr>
                  <a:t> </a:t>
                </a:r>
                <a:r>
                  <a:rPr lang="en-US" altLang="zh-CN" sz="800" b="1" dirty="0">
                    <a:latin typeface="Helvetica" pitchFamily="2" charset="0"/>
                  </a:rPr>
                  <a:t>(J)</a:t>
                </a:r>
              </a:p>
            </p:txBody>
          </p:sp>
        </p:grpSp>
        <p:pic>
          <p:nvPicPr>
            <p:cNvPr id="70" name="Picture 69">
              <a:extLst>
                <a:ext uri="{FF2B5EF4-FFF2-40B4-BE49-F238E27FC236}">
                  <a16:creationId xmlns:a16="http://schemas.microsoft.com/office/drawing/2014/main" id="{56D0C644-5D8B-3C54-03AA-71344AC2EAB0}"/>
                </a:ext>
              </a:extLst>
            </p:cNvPr>
            <p:cNvPicPr>
              <a:picLocks/>
            </p:cNvPicPr>
            <p:nvPr/>
          </p:nvPicPr>
          <p:blipFill>
            <a:blip r:embed="rId15">
              <a:clrChange>
                <a:clrFrom>
                  <a:srgbClr val="FFFFFF"/>
                </a:clrFrom>
                <a:clrTo>
                  <a:srgbClr val="FFFFFF">
                    <a:alpha val="0"/>
                  </a:srgbClr>
                </a:clrTo>
              </a:clrChange>
            </a:blip>
            <a:stretch>
              <a:fillRect/>
            </a:stretch>
          </p:blipFill>
          <p:spPr>
            <a:xfrm>
              <a:off x="4523761" y="6462614"/>
              <a:ext cx="3232800" cy="1479600"/>
            </a:xfrm>
            <a:prstGeom prst="rect">
              <a:avLst/>
            </a:prstGeom>
          </p:spPr>
        </p:pic>
      </p:grpSp>
      <p:sp>
        <p:nvSpPr>
          <p:cNvPr id="219" name="TextBox 218">
            <a:extLst>
              <a:ext uri="{FF2B5EF4-FFF2-40B4-BE49-F238E27FC236}">
                <a16:creationId xmlns:a16="http://schemas.microsoft.com/office/drawing/2014/main" id="{8B9ACA7A-F79E-165A-3645-00711DD1E903}"/>
              </a:ext>
            </a:extLst>
          </p:cNvPr>
          <p:cNvSpPr txBox="1"/>
          <p:nvPr/>
        </p:nvSpPr>
        <p:spPr>
          <a:xfrm>
            <a:off x="294834" y="8585936"/>
            <a:ext cx="353697" cy="298223"/>
          </a:xfrm>
          <a:prstGeom prst="rect">
            <a:avLst/>
          </a:prstGeom>
          <a:noFill/>
        </p:spPr>
        <p:txBody>
          <a:bodyPr wrap="square" lIns="0" tIns="0" rIns="0" bIns="0" rtlCol="0">
            <a:spAutoFit/>
          </a:bodyPr>
          <a:lstStyle/>
          <a:p>
            <a:pPr algn="ctr"/>
            <a:r>
              <a:rPr lang="en-US" altLang="zh-CN" sz="1938" b="1" dirty="0">
                <a:latin typeface="Helvetica" pitchFamily="2" charset="0"/>
              </a:rPr>
              <a:t>d.</a:t>
            </a:r>
            <a:endParaRPr lang="en-US" sz="1938" b="1" dirty="0">
              <a:latin typeface="Helvetica" pitchFamily="2" charset="0"/>
            </a:endParaRPr>
          </a:p>
        </p:txBody>
      </p:sp>
      <p:sp>
        <p:nvSpPr>
          <p:cNvPr id="222" name="TextBox 221">
            <a:extLst>
              <a:ext uri="{FF2B5EF4-FFF2-40B4-BE49-F238E27FC236}">
                <a16:creationId xmlns:a16="http://schemas.microsoft.com/office/drawing/2014/main" id="{329340EF-EB1E-EA42-3AC1-04C0E08A3CA2}"/>
              </a:ext>
            </a:extLst>
          </p:cNvPr>
          <p:cNvSpPr txBox="1"/>
          <p:nvPr/>
        </p:nvSpPr>
        <p:spPr>
          <a:xfrm>
            <a:off x="1808293" y="8581561"/>
            <a:ext cx="353697" cy="298223"/>
          </a:xfrm>
          <a:prstGeom prst="rect">
            <a:avLst/>
          </a:prstGeom>
          <a:noFill/>
        </p:spPr>
        <p:txBody>
          <a:bodyPr wrap="square" lIns="0" tIns="0" rIns="0" bIns="0" rtlCol="0">
            <a:spAutoFit/>
          </a:bodyPr>
          <a:lstStyle/>
          <a:p>
            <a:pPr algn="ctr"/>
            <a:r>
              <a:rPr lang="en-US" altLang="zh-CN" sz="1938" b="1" dirty="0">
                <a:latin typeface="Helvetica" pitchFamily="2" charset="0"/>
              </a:rPr>
              <a:t>e.</a:t>
            </a:r>
            <a:endParaRPr lang="en-US" sz="1938" b="1" dirty="0">
              <a:latin typeface="Helvetica" pitchFamily="2" charset="0"/>
            </a:endParaRPr>
          </a:p>
        </p:txBody>
      </p:sp>
      <p:grpSp>
        <p:nvGrpSpPr>
          <p:cNvPr id="232" name="Group 231">
            <a:extLst>
              <a:ext uri="{FF2B5EF4-FFF2-40B4-BE49-F238E27FC236}">
                <a16:creationId xmlns:a16="http://schemas.microsoft.com/office/drawing/2014/main" id="{72EC850A-B8EE-6870-AA90-1291F336C106}"/>
              </a:ext>
            </a:extLst>
          </p:cNvPr>
          <p:cNvGrpSpPr/>
          <p:nvPr/>
        </p:nvGrpSpPr>
        <p:grpSpPr>
          <a:xfrm>
            <a:off x="471682" y="8597134"/>
            <a:ext cx="1213622" cy="2273210"/>
            <a:chOff x="471682" y="8597134"/>
            <a:chExt cx="1213622" cy="2273210"/>
          </a:xfrm>
        </p:grpSpPr>
        <p:pic>
          <p:nvPicPr>
            <p:cNvPr id="233" name="Picture 232">
              <a:extLst>
                <a:ext uri="{FF2B5EF4-FFF2-40B4-BE49-F238E27FC236}">
                  <a16:creationId xmlns:a16="http://schemas.microsoft.com/office/drawing/2014/main" id="{E6857342-A0D4-443A-39DC-AD505E3B6C75}"/>
                </a:ext>
              </a:extLst>
            </p:cNvPr>
            <p:cNvPicPr>
              <a:picLocks noChangeAspect="1"/>
            </p:cNvPicPr>
            <p:nvPr/>
          </p:nvPicPr>
          <p:blipFill>
            <a:blip r:embed="rId16"/>
            <a:stretch>
              <a:fillRect/>
            </a:stretch>
          </p:blipFill>
          <p:spPr>
            <a:xfrm>
              <a:off x="932427" y="8948420"/>
              <a:ext cx="752877" cy="1728000"/>
            </a:xfrm>
            <a:prstGeom prst="rect">
              <a:avLst/>
            </a:prstGeom>
          </p:spPr>
        </p:pic>
        <p:sp>
          <p:nvSpPr>
            <p:cNvPr id="234" name="Rectangle 233">
              <a:extLst>
                <a:ext uri="{FF2B5EF4-FFF2-40B4-BE49-F238E27FC236}">
                  <a16:creationId xmlns:a16="http://schemas.microsoft.com/office/drawing/2014/main" id="{2E7B3F66-520C-D52A-0C6A-64C7FDD90F40}"/>
                </a:ext>
              </a:extLst>
            </p:cNvPr>
            <p:cNvSpPr/>
            <p:nvPr/>
          </p:nvSpPr>
          <p:spPr>
            <a:xfrm>
              <a:off x="1181865" y="8966263"/>
              <a:ext cx="273050" cy="92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5" name="Group 234">
              <a:extLst>
                <a:ext uri="{FF2B5EF4-FFF2-40B4-BE49-F238E27FC236}">
                  <a16:creationId xmlns:a16="http://schemas.microsoft.com/office/drawing/2014/main" id="{40E748DD-06C1-4BB8-45CC-EF1B4C333025}"/>
                </a:ext>
              </a:extLst>
            </p:cNvPr>
            <p:cNvGrpSpPr/>
            <p:nvPr/>
          </p:nvGrpSpPr>
          <p:grpSpPr>
            <a:xfrm>
              <a:off x="471682" y="8597134"/>
              <a:ext cx="1202788" cy="2273210"/>
              <a:chOff x="471682" y="5683810"/>
              <a:chExt cx="1202788" cy="2273210"/>
            </a:xfrm>
          </p:grpSpPr>
          <p:sp>
            <p:nvSpPr>
              <p:cNvPr id="237" name="Rectangle 236">
                <a:extLst>
                  <a:ext uri="{FF2B5EF4-FFF2-40B4-BE49-F238E27FC236}">
                    <a16:creationId xmlns:a16="http://schemas.microsoft.com/office/drawing/2014/main" id="{496F7495-C109-6BFE-4CF3-0E48F8313ADA}"/>
                  </a:ext>
                </a:extLst>
              </p:cNvPr>
              <p:cNvSpPr/>
              <p:nvPr/>
            </p:nvSpPr>
            <p:spPr>
              <a:xfrm>
                <a:off x="533935" y="5683810"/>
                <a:ext cx="479968" cy="500137"/>
              </a:xfrm>
              <a:prstGeom prst="rect">
                <a:avLst/>
              </a:prstGeom>
            </p:spPr>
            <p:txBody>
              <a:bodyPr wrap="square">
                <a:spAutoFit/>
              </a:bodyPr>
              <a:lstStyle/>
              <a:p>
                <a:pPr algn="r">
                  <a:lnSpc>
                    <a:spcPct val="411000"/>
                  </a:lnSpc>
                </a:pPr>
                <a:r>
                  <a:rPr lang="en-US" altLang="zh-CN" sz="800" dirty="0">
                    <a:latin typeface="Helvetica" pitchFamily="2" charset="0"/>
                  </a:rPr>
                  <a:t>1</a:t>
                </a:r>
              </a:p>
            </p:txBody>
          </p:sp>
          <p:sp>
            <p:nvSpPr>
              <p:cNvPr id="239" name="Rectangle 238">
                <a:extLst>
                  <a:ext uri="{FF2B5EF4-FFF2-40B4-BE49-F238E27FC236}">
                    <a16:creationId xmlns:a16="http://schemas.microsoft.com/office/drawing/2014/main" id="{F9751108-51C2-EB73-F677-225DE6189D45}"/>
                  </a:ext>
                </a:extLst>
              </p:cNvPr>
              <p:cNvSpPr/>
              <p:nvPr/>
            </p:nvSpPr>
            <p:spPr>
              <a:xfrm>
                <a:off x="1003902" y="7741576"/>
                <a:ext cx="304892" cy="215444"/>
              </a:xfrm>
              <a:prstGeom prst="rect">
                <a:avLst/>
              </a:prstGeom>
            </p:spPr>
            <p:txBody>
              <a:bodyPr wrap="none">
                <a:spAutoFit/>
              </a:bodyPr>
              <a:lstStyle/>
              <a:p>
                <a:r>
                  <a:rPr lang="en-US" altLang="zh-CN" sz="800" dirty="0">
                    <a:latin typeface="Helvetica" pitchFamily="2" charset="0"/>
                  </a:rPr>
                  <a:t>FL</a:t>
                </a:r>
                <a:endParaRPr lang="en-US" sz="800" dirty="0"/>
              </a:p>
            </p:txBody>
          </p:sp>
          <p:sp>
            <p:nvSpPr>
              <p:cNvPr id="240" name="Rectangle 239">
                <a:extLst>
                  <a:ext uri="{FF2B5EF4-FFF2-40B4-BE49-F238E27FC236}">
                    <a16:creationId xmlns:a16="http://schemas.microsoft.com/office/drawing/2014/main" id="{DBB6595F-3E3C-C2C7-0589-6301CD754A28}"/>
                  </a:ext>
                </a:extLst>
              </p:cNvPr>
              <p:cNvSpPr/>
              <p:nvPr/>
            </p:nvSpPr>
            <p:spPr>
              <a:xfrm>
                <a:off x="1284620" y="7741576"/>
                <a:ext cx="389850" cy="215444"/>
              </a:xfrm>
              <a:prstGeom prst="rect">
                <a:avLst/>
              </a:prstGeom>
            </p:spPr>
            <p:txBody>
              <a:bodyPr wrap="none">
                <a:spAutoFit/>
              </a:bodyPr>
              <a:lstStyle/>
              <a:p>
                <a:r>
                  <a:rPr lang="en-US" altLang="zh-CN" sz="800" dirty="0">
                    <a:latin typeface="Helvetica" pitchFamily="2" charset="0"/>
                  </a:rPr>
                  <a:t>DHL</a:t>
                </a:r>
                <a:endParaRPr lang="en-US" sz="800" dirty="0"/>
              </a:p>
            </p:txBody>
          </p:sp>
          <p:sp>
            <p:nvSpPr>
              <p:cNvPr id="241" name="Rectangle 240">
                <a:extLst>
                  <a:ext uri="{FF2B5EF4-FFF2-40B4-BE49-F238E27FC236}">
                    <a16:creationId xmlns:a16="http://schemas.microsoft.com/office/drawing/2014/main" id="{85DCDD11-0481-FAB8-9271-19A6C553D006}"/>
                  </a:ext>
                </a:extLst>
              </p:cNvPr>
              <p:cNvSpPr/>
              <p:nvPr/>
            </p:nvSpPr>
            <p:spPr>
              <a:xfrm rot="16200000">
                <a:off x="-219854" y="6751487"/>
                <a:ext cx="1598515" cy="215444"/>
              </a:xfrm>
              <a:prstGeom prst="rect">
                <a:avLst/>
              </a:prstGeom>
            </p:spPr>
            <p:txBody>
              <a:bodyPr wrap="none">
                <a:spAutoFit/>
              </a:bodyPr>
              <a:lstStyle/>
              <a:p>
                <a:r>
                  <a:rPr lang="en-US" altLang="zh-CN" sz="800" dirty="0">
                    <a:latin typeface="Helvetica" pitchFamily="2" charset="0"/>
                  </a:rPr>
                  <a:t>AF</a:t>
                </a:r>
                <a:r>
                  <a:rPr lang="zh-CN" altLang="en-US" sz="800" dirty="0">
                    <a:latin typeface="Helvetica" pitchFamily="2" charset="0"/>
                  </a:rPr>
                  <a:t> </a:t>
                </a:r>
                <a:r>
                  <a:rPr lang="en-US" altLang="zh-CN" sz="800" dirty="0">
                    <a:latin typeface="Helvetica" pitchFamily="2" charset="0"/>
                  </a:rPr>
                  <a:t>of</a:t>
                </a:r>
                <a:r>
                  <a:rPr lang="zh-CN" altLang="en-US" sz="800" dirty="0">
                    <a:latin typeface="Helvetica" pitchFamily="2" charset="0"/>
                  </a:rPr>
                  <a:t> </a:t>
                </a:r>
                <a:r>
                  <a:rPr lang="en-US" altLang="zh-CN" sz="800" b="1" i="1" dirty="0">
                    <a:latin typeface="Helvetica" pitchFamily="2" charset="0"/>
                  </a:rPr>
                  <a:t>BCL2</a:t>
                </a:r>
                <a:r>
                  <a:rPr lang="zh-CN" altLang="en-US" sz="800" dirty="0">
                    <a:latin typeface="Helvetica" pitchFamily="2" charset="0"/>
                  </a:rPr>
                  <a:t> </a:t>
                </a:r>
                <a:r>
                  <a:rPr lang="en-US" altLang="zh-CN" sz="800" dirty="0">
                    <a:latin typeface="Helvetica" pitchFamily="2" charset="0"/>
                  </a:rPr>
                  <a:t>structural</a:t>
                </a:r>
                <a:r>
                  <a:rPr lang="zh-CN" altLang="en-US" sz="800" dirty="0">
                    <a:latin typeface="Helvetica" pitchFamily="2" charset="0"/>
                  </a:rPr>
                  <a:t> </a:t>
                </a:r>
                <a:r>
                  <a:rPr lang="en-US" altLang="zh-CN" sz="800" dirty="0">
                    <a:latin typeface="Helvetica" pitchFamily="2" charset="0"/>
                  </a:rPr>
                  <a:t>variation</a:t>
                </a:r>
                <a:endParaRPr lang="en-US" sz="800" dirty="0">
                  <a:latin typeface="Helvetica" pitchFamily="2" charset="0"/>
                </a:endParaRPr>
              </a:p>
            </p:txBody>
          </p:sp>
          <p:sp>
            <p:nvSpPr>
              <p:cNvPr id="242" name="Rectangle 241">
                <a:extLst>
                  <a:ext uri="{FF2B5EF4-FFF2-40B4-BE49-F238E27FC236}">
                    <a16:creationId xmlns:a16="http://schemas.microsoft.com/office/drawing/2014/main" id="{58E75808-2C0B-6CEA-57C8-C71EFFBA845D}"/>
                  </a:ext>
                </a:extLst>
              </p:cNvPr>
              <p:cNvSpPr/>
              <p:nvPr/>
            </p:nvSpPr>
            <p:spPr>
              <a:xfrm flipH="1">
                <a:off x="591182" y="6081091"/>
                <a:ext cx="422721" cy="500137"/>
              </a:xfrm>
              <a:prstGeom prst="rect">
                <a:avLst/>
              </a:prstGeom>
            </p:spPr>
            <p:txBody>
              <a:bodyPr wrap="square">
                <a:spAutoFit/>
              </a:bodyPr>
              <a:lstStyle/>
              <a:p>
                <a:pPr algn="r">
                  <a:lnSpc>
                    <a:spcPct val="411000"/>
                  </a:lnSpc>
                </a:pPr>
                <a:r>
                  <a:rPr lang="en-US" altLang="zh-CN" sz="800" dirty="0">
                    <a:latin typeface="Helvetica" pitchFamily="2" charset="0"/>
                  </a:rPr>
                  <a:t>0.75</a:t>
                </a:r>
              </a:p>
            </p:txBody>
          </p:sp>
          <p:sp>
            <p:nvSpPr>
              <p:cNvPr id="245" name="Rectangle 244">
                <a:extLst>
                  <a:ext uri="{FF2B5EF4-FFF2-40B4-BE49-F238E27FC236}">
                    <a16:creationId xmlns:a16="http://schemas.microsoft.com/office/drawing/2014/main" id="{22537289-9247-A893-A0A3-A595064EF665}"/>
                  </a:ext>
                </a:extLst>
              </p:cNvPr>
              <p:cNvSpPr/>
              <p:nvPr/>
            </p:nvSpPr>
            <p:spPr>
              <a:xfrm flipH="1">
                <a:off x="591182" y="6478372"/>
                <a:ext cx="422721" cy="500137"/>
              </a:xfrm>
              <a:prstGeom prst="rect">
                <a:avLst/>
              </a:prstGeom>
            </p:spPr>
            <p:txBody>
              <a:bodyPr wrap="square">
                <a:spAutoFit/>
              </a:bodyPr>
              <a:lstStyle/>
              <a:p>
                <a:pPr algn="r">
                  <a:lnSpc>
                    <a:spcPct val="411000"/>
                  </a:lnSpc>
                </a:pPr>
                <a:r>
                  <a:rPr lang="en-US" altLang="zh-CN" sz="800" dirty="0">
                    <a:latin typeface="Helvetica" pitchFamily="2" charset="0"/>
                  </a:rPr>
                  <a:t>0.5</a:t>
                </a:r>
              </a:p>
            </p:txBody>
          </p:sp>
          <p:sp>
            <p:nvSpPr>
              <p:cNvPr id="261" name="Rectangle 260">
                <a:extLst>
                  <a:ext uri="{FF2B5EF4-FFF2-40B4-BE49-F238E27FC236}">
                    <a16:creationId xmlns:a16="http://schemas.microsoft.com/office/drawing/2014/main" id="{ED671BA0-22C9-AD89-E860-17A6E09C3D21}"/>
                  </a:ext>
                </a:extLst>
              </p:cNvPr>
              <p:cNvSpPr/>
              <p:nvPr/>
            </p:nvSpPr>
            <p:spPr>
              <a:xfrm flipH="1">
                <a:off x="591182" y="6875653"/>
                <a:ext cx="422721" cy="500137"/>
              </a:xfrm>
              <a:prstGeom prst="rect">
                <a:avLst/>
              </a:prstGeom>
            </p:spPr>
            <p:txBody>
              <a:bodyPr wrap="square">
                <a:spAutoFit/>
              </a:bodyPr>
              <a:lstStyle/>
              <a:p>
                <a:pPr algn="r">
                  <a:lnSpc>
                    <a:spcPct val="411000"/>
                  </a:lnSpc>
                </a:pPr>
                <a:r>
                  <a:rPr lang="en-US" altLang="zh-CN" sz="800" dirty="0">
                    <a:latin typeface="Helvetica" pitchFamily="2" charset="0"/>
                  </a:rPr>
                  <a:t>0.25</a:t>
                </a:r>
              </a:p>
            </p:txBody>
          </p:sp>
          <p:sp>
            <p:nvSpPr>
              <p:cNvPr id="262" name="Rectangle 261">
                <a:extLst>
                  <a:ext uri="{FF2B5EF4-FFF2-40B4-BE49-F238E27FC236}">
                    <a16:creationId xmlns:a16="http://schemas.microsoft.com/office/drawing/2014/main" id="{988FCA23-2D45-4CCD-C54A-E39D110C8A19}"/>
                  </a:ext>
                </a:extLst>
              </p:cNvPr>
              <p:cNvSpPr/>
              <p:nvPr/>
            </p:nvSpPr>
            <p:spPr>
              <a:xfrm flipH="1">
                <a:off x="591182" y="7272933"/>
                <a:ext cx="422721" cy="500137"/>
              </a:xfrm>
              <a:prstGeom prst="rect">
                <a:avLst/>
              </a:prstGeom>
            </p:spPr>
            <p:txBody>
              <a:bodyPr wrap="square">
                <a:spAutoFit/>
              </a:bodyPr>
              <a:lstStyle/>
              <a:p>
                <a:pPr algn="r">
                  <a:lnSpc>
                    <a:spcPct val="411000"/>
                  </a:lnSpc>
                </a:pPr>
                <a:r>
                  <a:rPr lang="en-US" altLang="zh-CN" sz="800" dirty="0">
                    <a:latin typeface="Helvetica" pitchFamily="2" charset="0"/>
                  </a:rPr>
                  <a:t>0</a:t>
                </a:r>
              </a:p>
            </p:txBody>
          </p:sp>
          <p:sp>
            <p:nvSpPr>
              <p:cNvPr id="263" name="Rectangle 262">
                <a:extLst>
                  <a:ext uri="{FF2B5EF4-FFF2-40B4-BE49-F238E27FC236}">
                    <a16:creationId xmlns:a16="http://schemas.microsoft.com/office/drawing/2014/main" id="{1054F2E3-5354-4D87-DA5A-74FE34B657B2}"/>
                  </a:ext>
                </a:extLst>
              </p:cNvPr>
              <p:cNvSpPr/>
              <p:nvPr/>
            </p:nvSpPr>
            <p:spPr>
              <a:xfrm>
                <a:off x="1008850" y="5966459"/>
                <a:ext cx="619080" cy="215444"/>
              </a:xfrm>
              <a:prstGeom prst="rect">
                <a:avLst/>
              </a:prstGeom>
            </p:spPr>
            <p:txBody>
              <a:bodyPr wrap="none">
                <a:spAutoFit/>
              </a:bodyPr>
              <a:lstStyle/>
              <a:p>
                <a:pPr algn="ctr"/>
                <a:r>
                  <a:rPr lang="en-US" altLang="zh-CN" sz="800" dirty="0">
                    <a:latin typeface="Helvetica" pitchFamily="2" charset="0"/>
                  </a:rPr>
                  <a:t>p</a:t>
                </a:r>
                <a:r>
                  <a:rPr lang="zh-CN" altLang="en-US" sz="800" dirty="0">
                    <a:latin typeface="Helvetica" pitchFamily="2" charset="0"/>
                  </a:rPr>
                  <a:t> </a:t>
                </a:r>
                <a:r>
                  <a:rPr lang="en-US" altLang="zh-CN" sz="800" dirty="0">
                    <a:latin typeface="Helvetica" pitchFamily="2" charset="0"/>
                  </a:rPr>
                  <a:t>=</a:t>
                </a:r>
                <a:r>
                  <a:rPr lang="zh-CN" altLang="en-US" sz="800" dirty="0">
                    <a:latin typeface="Helvetica" pitchFamily="2" charset="0"/>
                  </a:rPr>
                  <a:t> </a:t>
                </a:r>
                <a:r>
                  <a:rPr lang="en-US" altLang="zh-CN" sz="800" dirty="0">
                    <a:latin typeface="Helvetica" pitchFamily="2" charset="0"/>
                  </a:rPr>
                  <a:t>0.027</a:t>
                </a:r>
                <a:endParaRPr lang="en-US" sz="800" dirty="0">
                  <a:latin typeface="Helvetica" pitchFamily="2" charset="0"/>
                </a:endParaRPr>
              </a:p>
            </p:txBody>
          </p:sp>
        </p:grpSp>
      </p:grpSp>
      <p:sp>
        <p:nvSpPr>
          <p:cNvPr id="264" name="Rectangle 263">
            <a:extLst>
              <a:ext uri="{FF2B5EF4-FFF2-40B4-BE49-F238E27FC236}">
                <a16:creationId xmlns:a16="http://schemas.microsoft.com/office/drawing/2014/main" id="{16B38DE7-91EE-62F2-4C03-7E093ACE481F}"/>
              </a:ext>
            </a:extLst>
          </p:cNvPr>
          <p:cNvSpPr/>
          <p:nvPr/>
        </p:nvSpPr>
        <p:spPr>
          <a:xfrm>
            <a:off x="1930226" y="8599145"/>
            <a:ext cx="479968" cy="500137"/>
          </a:xfrm>
          <a:prstGeom prst="rect">
            <a:avLst/>
          </a:prstGeom>
        </p:spPr>
        <p:txBody>
          <a:bodyPr wrap="square">
            <a:spAutoFit/>
          </a:bodyPr>
          <a:lstStyle/>
          <a:p>
            <a:pPr algn="r">
              <a:lnSpc>
                <a:spcPct val="411000"/>
              </a:lnSpc>
            </a:pPr>
            <a:r>
              <a:rPr lang="en-US" altLang="zh-CN" sz="800" dirty="0">
                <a:latin typeface="Helvetica" pitchFamily="2" charset="0"/>
              </a:rPr>
              <a:t>1</a:t>
            </a:r>
          </a:p>
        </p:txBody>
      </p:sp>
      <p:grpSp>
        <p:nvGrpSpPr>
          <p:cNvPr id="265" name="Group 264">
            <a:extLst>
              <a:ext uri="{FF2B5EF4-FFF2-40B4-BE49-F238E27FC236}">
                <a16:creationId xmlns:a16="http://schemas.microsoft.com/office/drawing/2014/main" id="{7A2BF487-BEC7-100F-C05D-1D581741728C}"/>
              </a:ext>
            </a:extLst>
          </p:cNvPr>
          <p:cNvGrpSpPr/>
          <p:nvPr/>
        </p:nvGrpSpPr>
        <p:grpSpPr>
          <a:xfrm>
            <a:off x="1879751" y="8883397"/>
            <a:ext cx="1201356" cy="1986947"/>
            <a:chOff x="1879751" y="8883397"/>
            <a:chExt cx="1201356" cy="1986947"/>
          </a:xfrm>
        </p:grpSpPr>
        <p:pic>
          <p:nvPicPr>
            <p:cNvPr id="266" name="Picture 265">
              <a:extLst>
                <a:ext uri="{FF2B5EF4-FFF2-40B4-BE49-F238E27FC236}">
                  <a16:creationId xmlns:a16="http://schemas.microsoft.com/office/drawing/2014/main" id="{1EFBF8EE-B1EB-1D7B-5F1B-38E8A57633D2}"/>
                </a:ext>
              </a:extLst>
            </p:cNvPr>
            <p:cNvPicPr>
              <a:picLocks noChangeAspect="1"/>
            </p:cNvPicPr>
            <p:nvPr/>
          </p:nvPicPr>
          <p:blipFill>
            <a:blip r:embed="rId17"/>
            <a:stretch>
              <a:fillRect/>
            </a:stretch>
          </p:blipFill>
          <p:spPr>
            <a:xfrm>
              <a:off x="2328707" y="8966263"/>
              <a:ext cx="752400" cy="1710157"/>
            </a:xfrm>
            <a:prstGeom prst="rect">
              <a:avLst/>
            </a:prstGeom>
          </p:spPr>
        </p:pic>
        <p:sp>
          <p:nvSpPr>
            <p:cNvPr id="277" name="Rectangle 276">
              <a:extLst>
                <a:ext uri="{FF2B5EF4-FFF2-40B4-BE49-F238E27FC236}">
                  <a16:creationId xmlns:a16="http://schemas.microsoft.com/office/drawing/2014/main" id="{599C03FF-0E02-6829-2EB8-4A60532A1EE4}"/>
                </a:ext>
              </a:extLst>
            </p:cNvPr>
            <p:cNvSpPr/>
            <p:nvPr/>
          </p:nvSpPr>
          <p:spPr>
            <a:xfrm>
              <a:off x="2574732" y="8963087"/>
              <a:ext cx="273050" cy="92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Rectangle 287">
              <a:extLst>
                <a:ext uri="{FF2B5EF4-FFF2-40B4-BE49-F238E27FC236}">
                  <a16:creationId xmlns:a16="http://schemas.microsoft.com/office/drawing/2014/main" id="{37826DA9-5FD3-C5FB-FE57-82E6C212A9F0}"/>
                </a:ext>
              </a:extLst>
            </p:cNvPr>
            <p:cNvSpPr/>
            <p:nvPr/>
          </p:nvSpPr>
          <p:spPr>
            <a:xfrm flipH="1">
              <a:off x="1987473" y="8996426"/>
              <a:ext cx="422721" cy="500137"/>
            </a:xfrm>
            <a:prstGeom prst="rect">
              <a:avLst/>
            </a:prstGeom>
          </p:spPr>
          <p:txBody>
            <a:bodyPr wrap="square">
              <a:spAutoFit/>
            </a:bodyPr>
            <a:lstStyle/>
            <a:p>
              <a:pPr algn="r">
                <a:lnSpc>
                  <a:spcPct val="411000"/>
                </a:lnSpc>
              </a:pPr>
              <a:r>
                <a:rPr lang="en-US" altLang="zh-CN" sz="800" dirty="0">
                  <a:latin typeface="Helvetica" pitchFamily="2" charset="0"/>
                </a:rPr>
                <a:t>0.75</a:t>
              </a:r>
            </a:p>
          </p:txBody>
        </p:sp>
        <p:sp>
          <p:nvSpPr>
            <p:cNvPr id="289" name="Rectangle 288">
              <a:extLst>
                <a:ext uri="{FF2B5EF4-FFF2-40B4-BE49-F238E27FC236}">
                  <a16:creationId xmlns:a16="http://schemas.microsoft.com/office/drawing/2014/main" id="{3151ADAF-8CEF-E86D-845B-A65712E7D948}"/>
                </a:ext>
              </a:extLst>
            </p:cNvPr>
            <p:cNvSpPr/>
            <p:nvPr/>
          </p:nvSpPr>
          <p:spPr>
            <a:xfrm flipH="1">
              <a:off x="1987473" y="9393707"/>
              <a:ext cx="422721" cy="500137"/>
            </a:xfrm>
            <a:prstGeom prst="rect">
              <a:avLst/>
            </a:prstGeom>
          </p:spPr>
          <p:txBody>
            <a:bodyPr wrap="square">
              <a:spAutoFit/>
            </a:bodyPr>
            <a:lstStyle/>
            <a:p>
              <a:pPr algn="r">
                <a:lnSpc>
                  <a:spcPct val="411000"/>
                </a:lnSpc>
              </a:pPr>
              <a:r>
                <a:rPr lang="en-US" altLang="zh-CN" sz="800" dirty="0">
                  <a:latin typeface="Helvetica" pitchFamily="2" charset="0"/>
                </a:rPr>
                <a:t>0.5</a:t>
              </a:r>
            </a:p>
          </p:txBody>
        </p:sp>
        <p:sp>
          <p:nvSpPr>
            <p:cNvPr id="290" name="Rectangle 289">
              <a:extLst>
                <a:ext uri="{FF2B5EF4-FFF2-40B4-BE49-F238E27FC236}">
                  <a16:creationId xmlns:a16="http://schemas.microsoft.com/office/drawing/2014/main" id="{04C10380-753E-62F2-0A66-A34901FFA1B1}"/>
                </a:ext>
              </a:extLst>
            </p:cNvPr>
            <p:cNvSpPr/>
            <p:nvPr/>
          </p:nvSpPr>
          <p:spPr>
            <a:xfrm flipH="1">
              <a:off x="1987473" y="9790988"/>
              <a:ext cx="422721" cy="500137"/>
            </a:xfrm>
            <a:prstGeom prst="rect">
              <a:avLst/>
            </a:prstGeom>
          </p:spPr>
          <p:txBody>
            <a:bodyPr wrap="square">
              <a:spAutoFit/>
            </a:bodyPr>
            <a:lstStyle/>
            <a:p>
              <a:pPr algn="r">
                <a:lnSpc>
                  <a:spcPct val="411000"/>
                </a:lnSpc>
              </a:pPr>
              <a:r>
                <a:rPr lang="en-US" altLang="zh-CN" sz="800" dirty="0">
                  <a:latin typeface="Helvetica" pitchFamily="2" charset="0"/>
                </a:rPr>
                <a:t>0.25</a:t>
              </a:r>
            </a:p>
          </p:txBody>
        </p:sp>
        <p:sp>
          <p:nvSpPr>
            <p:cNvPr id="292" name="Rectangle 291">
              <a:extLst>
                <a:ext uri="{FF2B5EF4-FFF2-40B4-BE49-F238E27FC236}">
                  <a16:creationId xmlns:a16="http://schemas.microsoft.com/office/drawing/2014/main" id="{0E8CBC22-C3E4-E23F-A996-A2D7255A32D4}"/>
                </a:ext>
              </a:extLst>
            </p:cNvPr>
            <p:cNvSpPr/>
            <p:nvPr/>
          </p:nvSpPr>
          <p:spPr>
            <a:xfrm flipH="1">
              <a:off x="1987473" y="10188268"/>
              <a:ext cx="422721" cy="500137"/>
            </a:xfrm>
            <a:prstGeom prst="rect">
              <a:avLst/>
            </a:prstGeom>
          </p:spPr>
          <p:txBody>
            <a:bodyPr wrap="square">
              <a:spAutoFit/>
            </a:bodyPr>
            <a:lstStyle/>
            <a:p>
              <a:pPr algn="r">
                <a:lnSpc>
                  <a:spcPct val="411000"/>
                </a:lnSpc>
              </a:pPr>
              <a:r>
                <a:rPr lang="en-US" altLang="zh-CN" sz="800" dirty="0">
                  <a:latin typeface="Helvetica" pitchFamily="2" charset="0"/>
                </a:rPr>
                <a:t>0</a:t>
              </a:r>
            </a:p>
          </p:txBody>
        </p:sp>
        <p:sp>
          <p:nvSpPr>
            <p:cNvPr id="297" name="Rectangle 296">
              <a:extLst>
                <a:ext uri="{FF2B5EF4-FFF2-40B4-BE49-F238E27FC236}">
                  <a16:creationId xmlns:a16="http://schemas.microsoft.com/office/drawing/2014/main" id="{DDA85E4D-0928-A598-6BEC-65D2B6082F90}"/>
                </a:ext>
              </a:extLst>
            </p:cNvPr>
            <p:cNvSpPr/>
            <p:nvPr/>
          </p:nvSpPr>
          <p:spPr>
            <a:xfrm>
              <a:off x="2400516" y="10654900"/>
              <a:ext cx="304892" cy="215444"/>
            </a:xfrm>
            <a:prstGeom prst="rect">
              <a:avLst/>
            </a:prstGeom>
          </p:spPr>
          <p:txBody>
            <a:bodyPr wrap="none">
              <a:spAutoFit/>
            </a:bodyPr>
            <a:lstStyle/>
            <a:p>
              <a:r>
                <a:rPr lang="en-US" altLang="zh-CN" sz="800" dirty="0">
                  <a:latin typeface="Helvetica" pitchFamily="2" charset="0"/>
                </a:rPr>
                <a:t>FL</a:t>
              </a:r>
              <a:endParaRPr lang="en-US" sz="800" dirty="0"/>
            </a:p>
          </p:txBody>
        </p:sp>
        <p:sp>
          <p:nvSpPr>
            <p:cNvPr id="299" name="Rectangle 298">
              <a:extLst>
                <a:ext uri="{FF2B5EF4-FFF2-40B4-BE49-F238E27FC236}">
                  <a16:creationId xmlns:a16="http://schemas.microsoft.com/office/drawing/2014/main" id="{2EE25329-AD9A-541E-63E0-B06035ABD2EF}"/>
                </a:ext>
              </a:extLst>
            </p:cNvPr>
            <p:cNvSpPr/>
            <p:nvPr/>
          </p:nvSpPr>
          <p:spPr>
            <a:xfrm>
              <a:off x="2677059" y="10654900"/>
              <a:ext cx="389850" cy="215444"/>
            </a:xfrm>
            <a:prstGeom prst="rect">
              <a:avLst/>
            </a:prstGeom>
          </p:spPr>
          <p:txBody>
            <a:bodyPr wrap="none">
              <a:spAutoFit/>
            </a:bodyPr>
            <a:lstStyle/>
            <a:p>
              <a:r>
                <a:rPr lang="en-US" altLang="zh-CN" sz="800" dirty="0">
                  <a:latin typeface="Helvetica" pitchFamily="2" charset="0"/>
                </a:rPr>
                <a:t>DHL</a:t>
              </a:r>
              <a:endParaRPr lang="en-US" sz="800" dirty="0"/>
            </a:p>
          </p:txBody>
        </p:sp>
        <p:sp>
          <p:nvSpPr>
            <p:cNvPr id="300" name="Rectangle 299">
              <a:extLst>
                <a:ext uri="{FF2B5EF4-FFF2-40B4-BE49-F238E27FC236}">
                  <a16:creationId xmlns:a16="http://schemas.microsoft.com/office/drawing/2014/main" id="{F16CEA6B-B75C-1268-EFCD-DAC7B426374A}"/>
                </a:ext>
              </a:extLst>
            </p:cNvPr>
            <p:cNvSpPr/>
            <p:nvPr/>
          </p:nvSpPr>
          <p:spPr>
            <a:xfrm rot="16200000">
              <a:off x="1208253" y="9664259"/>
              <a:ext cx="1558440" cy="215444"/>
            </a:xfrm>
            <a:prstGeom prst="rect">
              <a:avLst/>
            </a:prstGeom>
          </p:spPr>
          <p:txBody>
            <a:bodyPr wrap="none">
              <a:spAutoFit/>
            </a:bodyPr>
            <a:lstStyle/>
            <a:p>
              <a:r>
                <a:rPr lang="en-US" altLang="zh-CN" sz="800" dirty="0">
                  <a:latin typeface="Helvetica" pitchFamily="2" charset="0"/>
                </a:rPr>
                <a:t>AF</a:t>
              </a:r>
              <a:r>
                <a:rPr lang="zh-CN" altLang="en-US" sz="800" dirty="0">
                  <a:latin typeface="Helvetica" pitchFamily="2" charset="0"/>
                </a:rPr>
                <a:t> </a:t>
              </a:r>
              <a:r>
                <a:rPr lang="en-US" altLang="zh-CN" sz="800" dirty="0">
                  <a:latin typeface="Helvetica" pitchFamily="2" charset="0"/>
                </a:rPr>
                <a:t>of</a:t>
              </a:r>
              <a:r>
                <a:rPr lang="zh-CN" altLang="en-US" sz="800" dirty="0">
                  <a:latin typeface="Helvetica" pitchFamily="2" charset="0"/>
                </a:rPr>
                <a:t> </a:t>
              </a:r>
              <a:r>
                <a:rPr lang="en-US" altLang="zh-CN" sz="800" b="1" i="1" dirty="0">
                  <a:latin typeface="Helvetica" pitchFamily="2" charset="0"/>
                </a:rPr>
                <a:t>MYC</a:t>
              </a:r>
              <a:r>
                <a:rPr lang="zh-CN" altLang="en-US" sz="800" dirty="0">
                  <a:latin typeface="Helvetica" pitchFamily="2" charset="0"/>
                </a:rPr>
                <a:t> </a:t>
              </a:r>
              <a:r>
                <a:rPr lang="en-US" altLang="zh-CN" sz="800" dirty="0">
                  <a:latin typeface="Helvetica" pitchFamily="2" charset="0"/>
                </a:rPr>
                <a:t>structural</a:t>
              </a:r>
              <a:r>
                <a:rPr lang="zh-CN" altLang="en-US" sz="800" dirty="0">
                  <a:latin typeface="Helvetica" pitchFamily="2" charset="0"/>
                </a:rPr>
                <a:t> </a:t>
              </a:r>
              <a:r>
                <a:rPr lang="en-US" altLang="zh-CN" sz="800" dirty="0">
                  <a:latin typeface="Helvetica" pitchFamily="2" charset="0"/>
                </a:rPr>
                <a:t>variation</a:t>
              </a:r>
              <a:endParaRPr lang="en-US" sz="800" dirty="0">
                <a:latin typeface="Helvetica" pitchFamily="2" charset="0"/>
              </a:endParaRPr>
            </a:p>
          </p:txBody>
        </p:sp>
        <p:sp>
          <p:nvSpPr>
            <p:cNvPr id="301" name="Rectangle 300">
              <a:extLst>
                <a:ext uri="{FF2B5EF4-FFF2-40B4-BE49-F238E27FC236}">
                  <a16:creationId xmlns:a16="http://schemas.microsoft.com/office/drawing/2014/main" id="{C0B2DC26-CDEC-C753-6E07-F0EE67F624F8}"/>
                </a:ext>
              </a:extLst>
            </p:cNvPr>
            <p:cNvSpPr/>
            <p:nvPr/>
          </p:nvSpPr>
          <p:spPr>
            <a:xfrm>
              <a:off x="2391853" y="8883397"/>
              <a:ext cx="676788" cy="215444"/>
            </a:xfrm>
            <a:prstGeom prst="rect">
              <a:avLst/>
            </a:prstGeom>
          </p:spPr>
          <p:txBody>
            <a:bodyPr wrap="none">
              <a:spAutoFit/>
            </a:bodyPr>
            <a:lstStyle/>
            <a:p>
              <a:pPr algn="ctr"/>
              <a:r>
                <a:rPr lang="en-US" altLang="zh-CN" sz="800" dirty="0">
                  <a:latin typeface="Helvetica" pitchFamily="2" charset="0"/>
                </a:rPr>
                <a:t>p</a:t>
              </a:r>
              <a:r>
                <a:rPr lang="zh-CN" altLang="en-US" sz="800" dirty="0">
                  <a:latin typeface="Helvetica" pitchFamily="2" charset="0"/>
                </a:rPr>
                <a:t> </a:t>
              </a:r>
              <a:r>
                <a:rPr lang="en-US" altLang="zh-CN" sz="800" dirty="0">
                  <a:latin typeface="Helvetica" pitchFamily="2" charset="0"/>
                </a:rPr>
                <a:t>=</a:t>
              </a:r>
              <a:r>
                <a:rPr lang="zh-CN" altLang="en-US" sz="800" dirty="0">
                  <a:latin typeface="Helvetica" pitchFamily="2" charset="0"/>
                </a:rPr>
                <a:t> </a:t>
              </a:r>
              <a:r>
                <a:rPr lang="en-US" altLang="zh-CN" sz="800" dirty="0">
                  <a:latin typeface="Helvetica" pitchFamily="2" charset="0"/>
                </a:rPr>
                <a:t>0.0039</a:t>
              </a:r>
              <a:endParaRPr lang="en-US" sz="800" dirty="0">
                <a:latin typeface="Helvetica" pitchFamily="2" charset="0"/>
              </a:endParaRPr>
            </a:p>
          </p:txBody>
        </p:sp>
      </p:grpSp>
    </p:spTree>
    <p:extLst>
      <p:ext uri="{BB962C8B-B14F-4D97-AF65-F5344CB8AC3E}">
        <p14:creationId xmlns:p14="http://schemas.microsoft.com/office/powerpoint/2010/main" val="1083249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a:extLst>
              <a:ext uri="{FF2B5EF4-FFF2-40B4-BE49-F238E27FC236}">
                <a16:creationId xmlns:a16="http://schemas.microsoft.com/office/drawing/2014/main" id="{13D8F869-6DEB-C043-9019-09A519E689C1}"/>
              </a:ext>
            </a:extLst>
          </p:cNvPr>
          <p:cNvSpPr/>
          <p:nvPr/>
        </p:nvSpPr>
        <p:spPr>
          <a:xfrm>
            <a:off x="127000" y="14987861"/>
            <a:ext cx="11210867" cy="1200329"/>
          </a:xfrm>
          <a:prstGeom prst="rect">
            <a:avLst/>
          </a:prstGeom>
        </p:spPr>
        <p:txBody>
          <a:bodyPr wrap="square">
            <a:spAutoFit/>
          </a:bodyPr>
          <a:lstStyle/>
          <a:p>
            <a:r>
              <a:rPr lang="en-HK" sz="1200" b="1" dirty="0">
                <a:latin typeface="Helvetica" pitchFamily="2" charset="0"/>
              </a:rPr>
              <a:t>Supplementary Figure 1. </a:t>
            </a:r>
            <a:r>
              <a:rPr lang="en-US" altLang="zh-CN" sz="1200" b="1" dirty="0">
                <a:latin typeface="Helvetica" pitchFamily="2" charset="0"/>
              </a:rPr>
              <a:t>Structural</a:t>
            </a:r>
            <a:r>
              <a:rPr lang="zh-CN" altLang="en-US" sz="1200" b="1" dirty="0">
                <a:latin typeface="Helvetica" pitchFamily="2" charset="0"/>
              </a:rPr>
              <a:t> </a:t>
            </a:r>
            <a:r>
              <a:rPr lang="en-US" altLang="zh-CN" sz="1200" b="1" dirty="0">
                <a:latin typeface="Helvetica" pitchFamily="2" charset="0"/>
              </a:rPr>
              <a:t>variation</a:t>
            </a:r>
            <a:r>
              <a:rPr lang="en-HK" sz="1200" b="1" dirty="0">
                <a:latin typeface="Helvetica" pitchFamily="2" charset="0"/>
              </a:rPr>
              <a:t> of all </a:t>
            </a:r>
            <a:r>
              <a:rPr lang="en-HK" sz="1200" b="1" dirty="0" err="1">
                <a:latin typeface="Helvetica" pitchFamily="2" charset="0"/>
              </a:rPr>
              <a:t>tumors</a:t>
            </a:r>
            <a:r>
              <a:rPr lang="en-HK" sz="1200" b="1" dirty="0">
                <a:latin typeface="Helvetica" pitchFamily="2" charset="0"/>
              </a:rPr>
              <a:t> detected </a:t>
            </a:r>
            <a:r>
              <a:rPr lang="en-US" altLang="zh-CN" sz="1200" b="1" dirty="0">
                <a:latin typeface="Helvetica" pitchFamily="2" charset="0"/>
              </a:rPr>
              <a:t>from</a:t>
            </a:r>
            <a:r>
              <a:rPr lang="en-HK" sz="1200" b="1" dirty="0">
                <a:latin typeface="Helvetica" pitchFamily="2" charset="0"/>
              </a:rPr>
              <a:t> WGS data. </a:t>
            </a:r>
          </a:p>
          <a:p>
            <a:r>
              <a:rPr lang="en-HK" sz="1200" b="1" dirty="0">
                <a:latin typeface="Helvetica" pitchFamily="2" charset="0"/>
              </a:rPr>
              <a:t>(a)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somatic</a:t>
            </a:r>
            <a:r>
              <a:rPr lang="zh-CN" altLang="en-US" sz="1200" dirty="0">
                <a:latin typeface="Helvetica" pitchFamily="2" charset="0"/>
              </a:rPr>
              <a:t> </a:t>
            </a:r>
            <a:r>
              <a:rPr lang="en-US" altLang="zh-CN" sz="1200" dirty="0">
                <a:latin typeface="Helvetica" pitchFamily="2" charset="0"/>
              </a:rPr>
              <a:t>structural</a:t>
            </a:r>
            <a:r>
              <a:rPr lang="zh-CN" altLang="en-US" sz="1200" dirty="0">
                <a:latin typeface="Helvetica" pitchFamily="2" charset="0"/>
              </a:rPr>
              <a:t> </a:t>
            </a:r>
            <a:r>
              <a:rPr lang="en-US" altLang="zh-CN" sz="1200" dirty="0">
                <a:latin typeface="Helvetica" pitchFamily="2" charset="0"/>
              </a:rPr>
              <a:t>variations</a:t>
            </a:r>
            <a:r>
              <a:rPr lang="zh-CN" altLang="en-US" sz="1200" dirty="0">
                <a:latin typeface="Helvetica" pitchFamily="2" charset="0"/>
              </a:rPr>
              <a:t> </a:t>
            </a:r>
            <a:r>
              <a:rPr lang="en-US" altLang="zh-CN" sz="1200" dirty="0">
                <a:latin typeface="Helvetica" pitchFamily="2" charset="0"/>
              </a:rPr>
              <a:t>detected</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FL</a:t>
            </a:r>
            <a:r>
              <a:rPr lang="zh-CN" altLang="en-US" sz="1200" dirty="0">
                <a:latin typeface="Helvetica" pitchFamily="2" charset="0"/>
              </a:rPr>
              <a:t> </a:t>
            </a:r>
            <a:r>
              <a:rPr lang="en-US" altLang="zh-CN" sz="1200" dirty="0">
                <a:latin typeface="Helvetica" pitchFamily="2" charset="0"/>
              </a:rPr>
              <a:t>tumors</a:t>
            </a:r>
            <a:r>
              <a:rPr lang="zh-CN" altLang="en-US" sz="1200" dirty="0">
                <a:latin typeface="Helvetica" pitchFamily="2" charset="0"/>
              </a:rPr>
              <a:t> </a:t>
            </a:r>
            <a:r>
              <a:rPr lang="en-US" altLang="zh-CN" sz="1200" dirty="0">
                <a:latin typeface="Helvetica" pitchFamily="2" charset="0"/>
              </a:rPr>
              <a:t>and</a:t>
            </a:r>
            <a:r>
              <a:rPr lang="zh-CN" altLang="en-US" sz="1200" dirty="0">
                <a:latin typeface="Helvetica" pitchFamily="2" charset="0"/>
              </a:rPr>
              <a:t> </a:t>
            </a:r>
            <a:r>
              <a:rPr lang="en-US" altLang="zh-CN" sz="1200" dirty="0">
                <a:latin typeface="Helvetica" pitchFamily="2" charset="0"/>
              </a:rPr>
              <a:t>DHL</a:t>
            </a:r>
            <a:r>
              <a:rPr lang="zh-CN" altLang="en-US" sz="1200" dirty="0">
                <a:latin typeface="Helvetica" pitchFamily="2" charset="0"/>
              </a:rPr>
              <a:t> </a:t>
            </a:r>
            <a:r>
              <a:rPr lang="en-US" altLang="zh-CN" sz="1200" dirty="0">
                <a:latin typeface="Helvetica" pitchFamily="2" charset="0"/>
              </a:rPr>
              <a:t>tumors</a:t>
            </a:r>
            <a:r>
              <a:rPr lang="zh-CN" altLang="en-US" sz="1200" dirty="0">
                <a:latin typeface="Helvetica" pitchFamily="2" charset="0"/>
              </a:rPr>
              <a:t> </a:t>
            </a:r>
            <a:r>
              <a:rPr lang="en-US" altLang="zh-CN" sz="1200" dirty="0">
                <a:latin typeface="Helvetica" pitchFamily="2" charset="0"/>
              </a:rPr>
              <a:t>by</a:t>
            </a:r>
            <a:r>
              <a:rPr lang="zh-CN" altLang="en-US" sz="1200" dirty="0">
                <a:latin typeface="Helvetica" pitchFamily="2" charset="0"/>
              </a:rPr>
              <a:t> </a:t>
            </a:r>
            <a:r>
              <a:rPr lang="en-US" altLang="zh-CN" sz="1200" dirty="0">
                <a:latin typeface="Helvetica" pitchFamily="2" charset="0"/>
              </a:rPr>
              <a:t>comparing</a:t>
            </a:r>
            <a:r>
              <a:rPr lang="zh-CN" altLang="en-US" sz="1200" dirty="0">
                <a:latin typeface="Helvetica" pitchFamily="2" charset="0"/>
              </a:rPr>
              <a:t> </a:t>
            </a:r>
            <a:r>
              <a:rPr lang="en-US" altLang="zh-CN" sz="1200" dirty="0">
                <a:latin typeface="Helvetica" pitchFamily="2" charset="0"/>
              </a:rPr>
              <a:t>with</a:t>
            </a:r>
            <a:r>
              <a:rPr lang="zh-CN" altLang="en-US" sz="1200" dirty="0">
                <a:latin typeface="Helvetica" pitchFamily="2" charset="0"/>
              </a:rPr>
              <a:t> </a:t>
            </a:r>
            <a:r>
              <a:rPr lang="en-US" altLang="zh-CN" sz="1200" dirty="0">
                <a:latin typeface="Helvetica" pitchFamily="2" charset="0"/>
              </a:rPr>
              <a:t>panel</a:t>
            </a:r>
            <a:r>
              <a:rPr lang="zh-CN" altLang="en-US" sz="1200" dirty="0">
                <a:latin typeface="Helvetica" pitchFamily="2" charset="0"/>
              </a:rPr>
              <a:t> </a:t>
            </a:r>
            <a:r>
              <a:rPr lang="en-US" altLang="zh-CN" sz="1200" dirty="0">
                <a:latin typeface="Helvetica" pitchFamily="2" charset="0"/>
              </a:rPr>
              <a:t>of</a:t>
            </a:r>
            <a:r>
              <a:rPr lang="zh-CN" altLang="en-US" sz="1200" dirty="0">
                <a:latin typeface="Helvetica" pitchFamily="2" charset="0"/>
              </a:rPr>
              <a:t> </a:t>
            </a:r>
            <a:r>
              <a:rPr lang="en-US" altLang="zh-CN" sz="1200" dirty="0">
                <a:latin typeface="Helvetica" pitchFamily="2" charset="0"/>
              </a:rPr>
              <a:t>normal</a:t>
            </a:r>
            <a:r>
              <a:rPr lang="zh-CN" altLang="en-US" sz="1200" dirty="0">
                <a:latin typeface="Helvetica" pitchFamily="2" charset="0"/>
              </a:rPr>
              <a:t> </a:t>
            </a:r>
            <a:r>
              <a:rPr lang="en-US" altLang="zh-CN" sz="1200" dirty="0">
                <a:latin typeface="Helvetica" pitchFamily="2" charset="0"/>
              </a:rPr>
              <a:t>samples.</a:t>
            </a:r>
            <a:endParaRPr lang="en-US" sz="1200" dirty="0">
              <a:latin typeface="Helvetica" pitchFamily="2" charset="0"/>
            </a:endParaRPr>
          </a:p>
          <a:p>
            <a:r>
              <a:rPr lang="en-HK" sz="1200" b="1" dirty="0">
                <a:latin typeface="Helvetica" pitchFamily="2" charset="0"/>
              </a:rPr>
              <a:t>(b)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r>
              <a:rPr lang="en-US" altLang="zh-CN" sz="1200" dirty="0">
                <a:latin typeface="Helvetica" pitchFamily="2" charset="0"/>
              </a:rPr>
              <a:t>breakpoints</a:t>
            </a:r>
            <a:r>
              <a:rPr lang="zh-CN" altLang="en-US" sz="1200" dirty="0">
                <a:latin typeface="Helvetica" pitchFamily="2" charset="0"/>
              </a:rPr>
              <a:t> </a:t>
            </a:r>
            <a:r>
              <a:rPr lang="en-US" altLang="zh-CN" sz="1200" dirty="0">
                <a:latin typeface="Helvetica" pitchFamily="2" charset="0"/>
              </a:rPr>
              <a:t>on</a:t>
            </a:r>
            <a:r>
              <a:rPr lang="zh-CN" altLang="en-US" sz="1200" dirty="0">
                <a:latin typeface="Helvetica" pitchFamily="2" charset="0"/>
              </a:rPr>
              <a:t> </a:t>
            </a:r>
            <a:r>
              <a:rPr lang="en-US" altLang="zh-CN" sz="1200" dirty="0">
                <a:latin typeface="Helvetica" pitchFamily="2" charset="0"/>
              </a:rPr>
              <a:t>BCL2</a:t>
            </a:r>
            <a:r>
              <a:rPr lang="zh-CN" altLang="en-US" sz="1200" dirty="0">
                <a:latin typeface="Helvetica" pitchFamily="2" charset="0"/>
              </a:rPr>
              <a:t> </a:t>
            </a:r>
            <a:r>
              <a:rPr lang="en-US" altLang="zh-CN" sz="1200" dirty="0">
                <a:latin typeface="Helvetica" pitchFamily="2" charset="0"/>
              </a:rPr>
              <a:t>locus</a:t>
            </a:r>
            <a:r>
              <a:rPr lang="en-HK" sz="1200" dirty="0">
                <a:latin typeface="Helvetica" pitchFamily="2" charset="0"/>
              </a:rPr>
              <a:t>.</a:t>
            </a:r>
          </a:p>
          <a:p>
            <a:r>
              <a:rPr lang="en-HK" sz="1200" b="1" dirty="0">
                <a:latin typeface="Helvetica" pitchFamily="2" charset="0"/>
              </a:rPr>
              <a:t>(c)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r>
              <a:rPr lang="en-US" altLang="zh-CN" sz="1200" dirty="0">
                <a:latin typeface="Helvetica" pitchFamily="2" charset="0"/>
              </a:rPr>
              <a:t>breakpoints</a:t>
            </a:r>
            <a:r>
              <a:rPr lang="zh-CN" altLang="en-US" sz="1200" dirty="0">
                <a:latin typeface="Helvetica" pitchFamily="2" charset="0"/>
              </a:rPr>
              <a:t> </a:t>
            </a:r>
            <a:r>
              <a:rPr lang="en-US" altLang="zh-CN" sz="1200" dirty="0">
                <a:latin typeface="Helvetica" pitchFamily="2" charset="0"/>
              </a:rPr>
              <a:t>on</a:t>
            </a:r>
            <a:r>
              <a:rPr lang="zh-CN" altLang="en-US" sz="1200" dirty="0">
                <a:latin typeface="Helvetica" pitchFamily="2" charset="0"/>
              </a:rPr>
              <a:t> </a:t>
            </a:r>
            <a:r>
              <a:rPr lang="en-US" altLang="zh-CN" sz="1200" dirty="0">
                <a:latin typeface="Helvetica" pitchFamily="2" charset="0"/>
              </a:rPr>
              <a:t>MYC</a:t>
            </a:r>
            <a:r>
              <a:rPr lang="zh-CN" altLang="en-US" sz="1200" dirty="0">
                <a:latin typeface="Helvetica" pitchFamily="2" charset="0"/>
              </a:rPr>
              <a:t> </a:t>
            </a:r>
            <a:r>
              <a:rPr lang="en-US" altLang="zh-CN" sz="1200" dirty="0">
                <a:latin typeface="Helvetica" pitchFamily="2" charset="0"/>
              </a:rPr>
              <a:t>locus</a:t>
            </a:r>
            <a:r>
              <a:rPr lang="en-HK" sz="1200" dirty="0">
                <a:latin typeface="Helvetica" pitchFamily="2" charset="0"/>
              </a:rPr>
              <a:t>.</a:t>
            </a:r>
          </a:p>
          <a:p>
            <a:r>
              <a:rPr lang="en-HK" sz="1200" b="1" dirty="0">
                <a:latin typeface="Helvetica" pitchFamily="2" charset="0"/>
              </a:rPr>
              <a:t>(d)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r>
              <a:rPr lang="en-US" altLang="zh-CN" sz="1200" dirty="0">
                <a:latin typeface="Helvetica" pitchFamily="2" charset="0"/>
              </a:rPr>
              <a:t>breakpoints</a:t>
            </a:r>
            <a:r>
              <a:rPr lang="zh-CN" altLang="en-US" sz="1200" dirty="0">
                <a:latin typeface="Helvetica" pitchFamily="2" charset="0"/>
              </a:rPr>
              <a:t> </a:t>
            </a:r>
            <a:r>
              <a:rPr lang="en-US" altLang="zh-CN" sz="1200" dirty="0">
                <a:latin typeface="Helvetica" pitchFamily="2" charset="0"/>
              </a:rPr>
              <a:t>on</a:t>
            </a:r>
            <a:r>
              <a:rPr lang="zh-CN" altLang="en-US" sz="1200" dirty="0">
                <a:latin typeface="Helvetica" pitchFamily="2" charset="0"/>
              </a:rPr>
              <a:t> </a:t>
            </a:r>
            <a:r>
              <a:rPr lang="en-US" altLang="zh-CN" sz="1200" dirty="0" err="1">
                <a:latin typeface="Helvetica" pitchFamily="2" charset="0"/>
              </a:rPr>
              <a:t>IgH</a:t>
            </a:r>
            <a:r>
              <a:rPr lang="zh-CN" altLang="en-US" sz="1200" dirty="0">
                <a:latin typeface="Helvetica" pitchFamily="2" charset="0"/>
              </a:rPr>
              <a:t> </a:t>
            </a:r>
            <a:r>
              <a:rPr lang="en-US" altLang="zh-CN" sz="1200" dirty="0">
                <a:latin typeface="Helvetica" pitchFamily="2" charset="0"/>
              </a:rPr>
              <a:t>locus</a:t>
            </a:r>
            <a:r>
              <a:rPr lang="en-HK" sz="1200" dirty="0">
                <a:latin typeface="Helvetica" pitchFamily="2" charset="0"/>
              </a:rPr>
              <a:t>.</a:t>
            </a:r>
          </a:p>
          <a:p>
            <a:r>
              <a:rPr lang="en-US" altLang="zh-CN" sz="1200" b="1" dirty="0">
                <a:latin typeface="Helvetica" pitchFamily="2" charset="0"/>
              </a:rPr>
              <a:t>(e)</a:t>
            </a:r>
            <a:r>
              <a:rPr lang="zh-CN" altLang="en-US" sz="1200" b="1" dirty="0">
                <a:latin typeface="Helvetica" pitchFamily="2" charset="0"/>
              </a:rPr>
              <a:t>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r>
              <a:rPr lang="en-US" altLang="zh-CN" sz="1200" dirty="0">
                <a:latin typeface="Helvetica" pitchFamily="2" charset="0"/>
              </a:rPr>
              <a:t>breakpoints</a:t>
            </a:r>
            <a:r>
              <a:rPr lang="zh-CN" altLang="en-US" sz="1200" dirty="0">
                <a:latin typeface="Helvetica" pitchFamily="2" charset="0"/>
              </a:rPr>
              <a:t> </a:t>
            </a:r>
            <a:r>
              <a:rPr lang="en-US" altLang="zh-CN" sz="1200" dirty="0">
                <a:latin typeface="Helvetica" pitchFamily="2" charset="0"/>
              </a:rPr>
              <a:t>on</a:t>
            </a:r>
            <a:r>
              <a:rPr lang="zh-CN" altLang="en-US" sz="1200" dirty="0">
                <a:latin typeface="Helvetica" pitchFamily="2" charset="0"/>
              </a:rPr>
              <a:t> </a:t>
            </a:r>
            <a:r>
              <a:rPr lang="en-US" altLang="zh-CN" sz="1200" dirty="0">
                <a:latin typeface="Helvetica" pitchFamily="2" charset="0"/>
              </a:rPr>
              <a:t>LPP</a:t>
            </a:r>
            <a:r>
              <a:rPr lang="zh-CN" altLang="en-US" sz="1200" dirty="0">
                <a:latin typeface="Helvetica" pitchFamily="2" charset="0"/>
              </a:rPr>
              <a:t> </a:t>
            </a:r>
            <a:r>
              <a:rPr lang="en-US" altLang="zh-CN" sz="1200" dirty="0">
                <a:latin typeface="Helvetica" pitchFamily="2" charset="0"/>
              </a:rPr>
              <a:t>locus</a:t>
            </a:r>
            <a:r>
              <a:rPr lang="en-HK" sz="1200" dirty="0">
                <a:latin typeface="Helvetica" pitchFamily="2" charset="0"/>
              </a:rPr>
              <a:t>.</a:t>
            </a:r>
          </a:p>
        </p:txBody>
      </p:sp>
      <p:pic>
        <p:nvPicPr>
          <p:cNvPr id="1028" name="Picture 4" descr="page22image18640704">
            <a:extLst>
              <a:ext uri="{FF2B5EF4-FFF2-40B4-BE49-F238E27FC236}">
                <a16:creationId xmlns:a16="http://schemas.microsoft.com/office/drawing/2014/main" id="{3ED21386-2202-C440-AACC-D21A54649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5868115"/>
            <a:ext cx="863600" cy="12700"/>
          </a:xfrm>
          <a:prstGeom prst="rect">
            <a:avLst/>
          </a:prstGeom>
          <a:noFill/>
          <a:extLst>
            <a:ext uri="{909E8E84-426E-40DD-AFC4-6F175D3DCCD1}">
              <a14:hiddenFill xmlns:a14="http://schemas.microsoft.com/office/drawing/2010/main">
                <a:solidFill>
                  <a:srgbClr val="FFFFFF"/>
                </a:solidFill>
              </a14:hiddenFill>
            </a:ext>
          </a:extLst>
        </p:spPr>
      </p:pic>
      <p:grpSp>
        <p:nvGrpSpPr>
          <p:cNvPr id="1054" name="Group 1053">
            <a:extLst>
              <a:ext uri="{FF2B5EF4-FFF2-40B4-BE49-F238E27FC236}">
                <a16:creationId xmlns:a16="http://schemas.microsoft.com/office/drawing/2014/main" id="{C7FA6CA1-AD89-49B9-7616-C6BD4BE396B6}"/>
              </a:ext>
            </a:extLst>
          </p:cNvPr>
          <p:cNvGrpSpPr/>
          <p:nvPr/>
        </p:nvGrpSpPr>
        <p:grpSpPr>
          <a:xfrm>
            <a:off x="12601186" y="379455"/>
            <a:ext cx="5616149" cy="4056873"/>
            <a:chOff x="5027216" y="147061"/>
            <a:chExt cx="5616149" cy="4056873"/>
          </a:xfrm>
        </p:grpSpPr>
        <p:pic>
          <p:nvPicPr>
            <p:cNvPr id="85" name="Picture 84">
              <a:extLst>
                <a:ext uri="{FF2B5EF4-FFF2-40B4-BE49-F238E27FC236}">
                  <a16:creationId xmlns:a16="http://schemas.microsoft.com/office/drawing/2014/main" id="{EA1FBC2B-EA71-2773-6760-51B1A7A988A6}"/>
                </a:ext>
              </a:extLst>
            </p:cNvPr>
            <p:cNvPicPr>
              <a:picLocks noChangeAspect="1"/>
            </p:cNvPicPr>
            <p:nvPr/>
          </p:nvPicPr>
          <p:blipFill>
            <a:blip r:embed="rId3"/>
            <a:stretch>
              <a:fillRect/>
            </a:stretch>
          </p:blipFill>
          <p:spPr>
            <a:xfrm>
              <a:off x="5485843" y="347379"/>
              <a:ext cx="5066010" cy="1762791"/>
            </a:xfrm>
            <a:prstGeom prst="rect">
              <a:avLst/>
            </a:prstGeom>
          </p:spPr>
        </p:pic>
        <p:sp>
          <p:nvSpPr>
            <p:cNvPr id="146" name="TextBox 145">
              <a:extLst>
                <a:ext uri="{FF2B5EF4-FFF2-40B4-BE49-F238E27FC236}">
                  <a16:creationId xmlns:a16="http://schemas.microsoft.com/office/drawing/2014/main" id="{9CE8C313-7095-76A8-FEF0-144BBAA5B30E}"/>
                </a:ext>
              </a:extLst>
            </p:cNvPr>
            <p:cNvSpPr txBox="1"/>
            <p:nvPr/>
          </p:nvSpPr>
          <p:spPr>
            <a:xfrm>
              <a:off x="5161009" y="1414171"/>
              <a:ext cx="517301" cy="153888"/>
            </a:xfrm>
            <a:prstGeom prst="rect">
              <a:avLst/>
            </a:prstGeom>
            <a:noFill/>
          </p:spPr>
          <p:txBody>
            <a:bodyPr wrap="square" lIns="0" tIns="0" rIns="0" bIns="0" rtlCol="0">
              <a:spAutoFit/>
            </a:bodyPr>
            <a:lstStyle/>
            <a:p>
              <a:pPr algn="ctr"/>
              <a:r>
                <a:rPr lang="en-US" altLang="zh-CN" sz="1000" b="1" dirty="0">
                  <a:latin typeface="Helvetica" pitchFamily="2" charset="0"/>
                </a:rPr>
                <a:t>chr14</a:t>
              </a:r>
              <a:endParaRPr lang="en-US" sz="1000" b="1" i="1" dirty="0">
                <a:latin typeface="Helvetica" pitchFamily="2" charset="0"/>
              </a:endParaRPr>
            </a:p>
          </p:txBody>
        </p:sp>
        <p:grpSp>
          <p:nvGrpSpPr>
            <p:cNvPr id="86" name="Group 85">
              <a:extLst>
                <a:ext uri="{FF2B5EF4-FFF2-40B4-BE49-F238E27FC236}">
                  <a16:creationId xmlns:a16="http://schemas.microsoft.com/office/drawing/2014/main" id="{441729E5-B3B2-AEF1-457B-D20C9F043A6B}"/>
                </a:ext>
              </a:extLst>
            </p:cNvPr>
            <p:cNvGrpSpPr/>
            <p:nvPr/>
          </p:nvGrpSpPr>
          <p:grpSpPr>
            <a:xfrm>
              <a:off x="9692730" y="365791"/>
              <a:ext cx="950635" cy="390582"/>
              <a:chOff x="9973144" y="376313"/>
              <a:chExt cx="950635" cy="390582"/>
            </a:xfrm>
          </p:grpSpPr>
          <p:sp>
            <p:nvSpPr>
              <p:cNvPr id="213" name="Diamond 212">
                <a:extLst>
                  <a:ext uri="{FF2B5EF4-FFF2-40B4-BE49-F238E27FC236}">
                    <a16:creationId xmlns:a16="http://schemas.microsoft.com/office/drawing/2014/main" id="{FEE5B584-D3D8-3719-08EB-73BE4A4AC8B3}"/>
                  </a:ext>
                </a:extLst>
              </p:cNvPr>
              <p:cNvSpPr/>
              <p:nvPr/>
            </p:nvSpPr>
            <p:spPr>
              <a:xfrm>
                <a:off x="9973144" y="420639"/>
                <a:ext cx="108000" cy="108000"/>
              </a:xfrm>
              <a:prstGeom prst="diamond">
                <a:avLst/>
              </a:prstGeom>
              <a:solidFill>
                <a:srgbClr val="05BA38"/>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225" name="Rectangle 224">
                <a:extLst>
                  <a:ext uri="{FF2B5EF4-FFF2-40B4-BE49-F238E27FC236}">
                    <a16:creationId xmlns:a16="http://schemas.microsoft.com/office/drawing/2014/main" id="{5B6341BC-1515-A5C2-A0A2-81CC851DE201}"/>
                  </a:ext>
                </a:extLst>
              </p:cNvPr>
              <p:cNvSpPr/>
              <p:nvPr/>
            </p:nvSpPr>
            <p:spPr>
              <a:xfrm>
                <a:off x="10045012" y="376313"/>
                <a:ext cx="878767" cy="215444"/>
              </a:xfrm>
              <a:prstGeom prst="rect">
                <a:avLst/>
              </a:prstGeom>
            </p:spPr>
            <p:txBody>
              <a:bodyPr wrap="none">
                <a:spAutoFit/>
              </a:bodyPr>
              <a:lstStyle/>
              <a:p>
                <a:r>
                  <a:rPr lang="en-US" altLang="zh-CN" sz="800" dirty="0">
                    <a:latin typeface="Helvetica" pitchFamily="2" charset="0"/>
                  </a:rPr>
                  <a:t>Both</a:t>
                </a:r>
                <a:r>
                  <a:rPr lang="zh-CN" altLang="en-US" sz="800" dirty="0">
                    <a:latin typeface="Helvetica" pitchFamily="2" charset="0"/>
                  </a:rPr>
                  <a:t> </a:t>
                </a:r>
                <a:r>
                  <a:rPr lang="en-US" altLang="zh-CN" sz="800" dirty="0">
                    <a:latin typeface="Helvetica" pitchFamily="2" charset="0"/>
                  </a:rPr>
                  <a:t>FL</a:t>
                </a:r>
                <a:r>
                  <a:rPr lang="zh-CN" altLang="en-US" sz="800" dirty="0">
                    <a:latin typeface="Helvetica" pitchFamily="2" charset="0"/>
                  </a:rPr>
                  <a:t> </a:t>
                </a:r>
                <a:r>
                  <a:rPr lang="en-US" altLang="zh-CN" sz="800" dirty="0">
                    <a:latin typeface="Helvetica" pitchFamily="2" charset="0"/>
                  </a:rPr>
                  <a:t>&amp;</a:t>
                </a:r>
                <a:r>
                  <a:rPr lang="zh-CN" altLang="en-US" sz="800" dirty="0">
                    <a:latin typeface="Helvetica" pitchFamily="2" charset="0"/>
                  </a:rPr>
                  <a:t> </a:t>
                </a:r>
                <a:r>
                  <a:rPr lang="en-US" altLang="zh-CN" sz="800" dirty="0">
                    <a:latin typeface="Helvetica" pitchFamily="2" charset="0"/>
                  </a:rPr>
                  <a:t>DHL</a:t>
                </a:r>
                <a:endParaRPr lang="en-US" sz="800" dirty="0">
                  <a:latin typeface="Helvetica" pitchFamily="2" charset="0"/>
                </a:endParaRPr>
              </a:p>
            </p:txBody>
          </p:sp>
          <p:sp>
            <p:nvSpPr>
              <p:cNvPr id="226" name="Diamond 225">
                <a:extLst>
                  <a:ext uri="{FF2B5EF4-FFF2-40B4-BE49-F238E27FC236}">
                    <a16:creationId xmlns:a16="http://schemas.microsoft.com/office/drawing/2014/main" id="{63916932-2881-A4DA-0102-3C3196C1C43D}"/>
                  </a:ext>
                </a:extLst>
              </p:cNvPr>
              <p:cNvSpPr/>
              <p:nvPr/>
            </p:nvSpPr>
            <p:spPr>
              <a:xfrm>
                <a:off x="9973144" y="595449"/>
                <a:ext cx="108000" cy="108000"/>
              </a:xfrm>
              <a:prstGeom prst="diamond">
                <a:avLst/>
              </a:prstGeom>
              <a:solidFill>
                <a:srgbClr val="F8766D"/>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latin typeface="Helvetica" pitchFamily="2" charset="0"/>
                </a:endParaRPr>
              </a:p>
            </p:txBody>
          </p:sp>
          <p:sp>
            <p:nvSpPr>
              <p:cNvPr id="227" name="Rectangle 226">
                <a:extLst>
                  <a:ext uri="{FF2B5EF4-FFF2-40B4-BE49-F238E27FC236}">
                    <a16:creationId xmlns:a16="http://schemas.microsoft.com/office/drawing/2014/main" id="{02A8E68E-ADBD-51C7-72AA-14CE54B94DBE}"/>
                  </a:ext>
                </a:extLst>
              </p:cNvPr>
              <p:cNvSpPr/>
              <p:nvPr/>
            </p:nvSpPr>
            <p:spPr>
              <a:xfrm>
                <a:off x="10040648" y="551451"/>
                <a:ext cx="761747" cy="215444"/>
              </a:xfrm>
              <a:prstGeom prst="rect">
                <a:avLst/>
              </a:prstGeom>
            </p:spPr>
            <p:txBody>
              <a:bodyPr wrap="none">
                <a:spAutoFit/>
              </a:bodyPr>
              <a:lstStyle/>
              <a:p>
                <a:r>
                  <a:rPr lang="en-US" altLang="zh-CN" sz="800" dirty="0">
                    <a:latin typeface="Helvetica" pitchFamily="2" charset="0"/>
                  </a:rPr>
                  <a:t>DHL</a:t>
                </a:r>
                <a:r>
                  <a:rPr lang="zh-CN" altLang="en-US" sz="800" dirty="0">
                    <a:latin typeface="Helvetica" pitchFamily="2" charset="0"/>
                  </a:rPr>
                  <a:t> </a:t>
                </a:r>
                <a:r>
                  <a:rPr lang="en-US" altLang="zh-CN" sz="800" dirty="0">
                    <a:latin typeface="Helvetica" pitchFamily="2" charset="0"/>
                  </a:rPr>
                  <a:t>specific</a:t>
                </a:r>
                <a:endParaRPr lang="en-US" sz="800" dirty="0">
                  <a:latin typeface="Helvetica" pitchFamily="2" charset="0"/>
                </a:endParaRPr>
              </a:p>
            </p:txBody>
          </p:sp>
        </p:grpSp>
        <p:sp>
          <p:nvSpPr>
            <p:cNvPr id="229" name="TextBox 228">
              <a:extLst>
                <a:ext uri="{FF2B5EF4-FFF2-40B4-BE49-F238E27FC236}">
                  <a16:creationId xmlns:a16="http://schemas.microsoft.com/office/drawing/2014/main" id="{244BF2AE-E64E-CFB5-E1F6-8A314AF48E28}"/>
                </a:ext>
              </a:extLst>
            </p:cNvPr>
            <p:cNvSpPr txBox="1"/>
            <p:nvPr/>
          </p:nvSpPr>
          <p:spPr>
            <a:xfrm>
              <a:off x="5027216" y="147061"/>
              <a:ext cx="353697" cy="215444"/>
            </a:xfrm>
            <a:prstGeom prst="rect">
              <a:avLst/>
            </a:prstGeom>
            <a:noFill/>
          </p:spPr>
          <p:txBody>
            <a:bodyPr wrap="square" lIns="0" tIns="0" rIns="0" bIns="0" rtlCol="0">
              <a:spAutoFit/>
            </a:bodyPr>
            <a:lstStyle/>
            <a:p>
              <a:pPr algn="ctr"/>
              <a:r>
                <a:rPr lang="en-US" altLang="zh-CN" sz="1400" b="1" dirty="0">
                  <a:latin typeface="Helvetica" pitchFamily="2" charset="0"/>
                </a:rPr>
                <a:t>B</a:t>
              </a:r>
              <a:endParaRPr lang="en-US" sz="1400" b="1" dirty="0">
                <a:latin typeface="Helvetica" pitchFamily="2" charset="0"/>
              </a:endParaRPr>
            </a:p>
          </p:txBody>
        </p:sp>
        <p:pic>
          <p:nvPicPr>
            <p:cNvPr id="87" name="Picture 86">
              <a:extLst>
                <a:ext uri="{FF2B5EF4-FFF2-40B4-BE49-F238E27FC236}">
                  <a16:creationId xmlns:a16="http://schemas.microsoft.com/office/drawing/2014/main" id="{DA4C4019-F1DF-95B2-87C0-16F8B6FA305E}"/>
                </a:ext>
              </a:extLst>
            </p:cNvPr>
            <p:cNvPicPr>
              <a:picLocks noChangeAspect="1"/>
            </p:cNvPicPr>
            <p:nvPr/>
          </p:nvPicPr>
          <p:blipFill>
            <a:blip r:embed="rId4"/>
            <a:stretch>
              <a:fillRect/>
            </a:stretch>
          </p:blipFill>
          <p:spPr>
            <a:xfrm>
              <a:off x="5552238" y="2552934"/>
              <a:ext cx="4813300" cy="1651000"/>
            </a:xfrm>
            <a:prstGeom prst="rect">
              <a:avLst/>
            </a:prstGeom>
          </p:spPr>
        </p:pic>
        <p:sp>
          <p:nvSpPr>
            <p:cNvPr id="230" name="TextBox 229">
              <a:extLst>
                <a:ext uri="{FF2B5EF4-FFF2-40B4-BE49-F238E27FC236}">
                  <a16:creationId xmlns:a16="http://schemas.microsoft.com/office/drawing/2014/main" id="{72E3F2AD-DBDA-CAB2-746A-920EE4923EB8}"/>
                </a:ext>
              </a:extLst>
            </p:cNvPr>
            <p:cNvSpPr txBox="1"/>
            <p:nvPr/>
          </p:nvSpPr>
          <p:spPr>
            <a:xfrm>
              <a:off x="5161009" y="3555213"/>
              <a:ext cx="517301" cy="153888"/>
            </a:xfrm>
            <a:prstGeom prst="rect">
              <a:avLst/>
            </a:prstGeom>
            <a:noFill/>
          </p:spPr>
          <p:txBody>
            <a:bodyPr wrap="square" lIns="0" tIns="0" rIns="0" bIns="0" rtlCol="0">
              <a:spAutoFit/>
            </a:bodyPr>
            <a:lstStyle/>
            <a:p>
              <a:pPr algn="ctr"/>
              <a:r>
                <a:rPr lang="en-US" altLang="zh-CN" sz="1000" b="1" dirty="0">
                  <a:latin typeface="Helvetica" pitchFamily="2" charset="0"/>
                </a:rPr>
                <a:t>chr3</a:t>
              </a:r>
              <a:endParaRPr lang="en-US" sz="1000" b="1" i="1" dirty="0">
                <a:latin typeface="Helvetica" pitchFamily="2" charset="0"/>
              </a:endParaRPr>
            </a:p>
          </p:txBody>
        </p:sp>
        <p:cxnSp>
          <p:nvCxnSpPr>
            <p:cNvPr id="231" name="Elbow Connector 230">
              <a:extLst>
                <a:ext uri="{FF2B5EF4-FFF2-40B4-BE49-F238E27FC236}">
                  <a16:creationId xmlns:a16="http://schemas.microsoft.com/office/drawing/2014/main" id="{ED28522F-8997-59E8-275B-1C9B115CF9DE}"/>
                </a:ext>
              </a:extLst>
            </p:cNvPr>
            <p:cNvCxnSpPr>
              <a:cxnSpLocks/>
            </p:cNvCxnSpPr>
            <p:nvPr/>
          </p:nvCxnSpPr>
          <p:spPr>
            <a:xfrm flipV="1">
              <a:off x="6991821" y="3500967"/>
              <a:ext cx="162512" cy="118491"/>
            </a:xfrm>
            <a:prstGeom prst="bentConnector3">
              <a:avLst>
                <a:gd name="adj1" fmla="val 50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6D084242-63F7-3743-B34B-852F3C3E1AE1}"/>
              </a:ext>
            </a:extLst>
          </p:cNvPr>
          <p:cNvGrpSpPr/>
          <p:nvPr/>
        </p:nvGrpSpPr>
        <p:grpSpPr>
          <a:xfrm>
            <a:off x="549022" y="345040"/>
            <a:ext cx="10399023" cy="5197856"/>
            <a:chOff x="549022" y="345040"/>
            <a:chExt cx="10399023" cy="5197856"/>
          </a:xfrm>
        </p:grpSpPr>
        <p:pic>
          <p:nvPicPr>
            <p:cNvPr id="2" name="Picture 1">
              <a:extLst>
                <a:ext uri="{FF2B5EF4-FFF2-40B4-BE49-F238E27FC236}">
                  <a16:creationId xmlns:a16="http://schemas.microsoft.com/office/drawing/2014/main" id="{D26DAD8D-AFB3-7978-D84B-45AF90043DC7}"/>
                </a:ext>
              </a:extLst>
            </p:cNvPr>
            <p:cNvPicPr>
              <a:picLocks noChangeAspect="1"/>
            </p:cNvPicPr>
            <p:nvPr/>
          </p:nvPicPr>
          <p:blipFill>
            <a:blip r:embed="rId5"/>
            <a:stretch>
              <a:fillRect/>
            </a:stretch>
          </p:blipFill>
          <p:spPr>
            <a:xfrm>
              <a:off x="549022" y="409128"/>
              <a:ext cx="4818406" cy="5011625"/>
            </a:xfrm>
            <a:prstGeom prst="rect">
              <a:avLst/>
            </a:prstGeom>
          </p:spPr>
        </p:pic>
        <p:pic>
          <p:nvPicPr>
            <p:cNvPr id="3" name="Picture 2">
              <a:extLst>
                <a:ext uri="{FF2B5EF4-FFF2-40B4-BE49-F238E27FC236}">
                  <a16:creationId xmlns:a16="http://schemas.microsoft.com/office/drawing/2014/main" id="{EF03A0C5-32A4-6A62-A0C8-DE0C8AD4234C}"/>
                </a:ext>
              </a:extLst>
            </p:cNvPr>
            <p:cNvPicPr>
              <a:picLocks noChangeAspect="1"/>
            </p:cNvPicPr>
            <p:nvPr/>
          </p:nvPicPr>
          <p:blipFill>
            <a:blip r:embed="rId6"/>
            <a:stretch>
              <a:fillRect/>
            </a:stretch>
          </p:blipFill>
          <p:spPr>
            <a:xfrm>
              <a:off x="5754253" y="345040"/>
              <a:ext cx="5193792" cy="5197856"/>
            </a:xfrm>
            <a:prstGeom prst="rect">
              <a:avLst/>
            </a:prstGeom>
          </p:spPr>
        </p:pic>
        <p:sp>
          <p:nvSpPr>
            <p:cNvPr id="236" name="Rectangle 235">
              <a:extLst>
                <a:ext uri="{FF2B5EF4-FFF2-40B4-BE49-F238E27FC236}">
                  <a16:creationId xmlns:a16="http://schemas.microsoft.com/office/drawing/2014/main" id="{757C181E-025E-20E5-E5DB-9D2DDD058EC9}"/>
                </a:ext>
              </a:extLst>
            </p:cNvPr>
            <p:cNvSpPr/>
            <p:nvPr/>
          </p:nvSpPr>
          <p:spPr>
            <a:xfrm>
              <a:off x="2161959" y="2787865"/>
              <a:ext cx="1207264" cy="340591"/>
            </a:xfrm>
            <a:prstGeom prst="rect">
              <a:avLst/>
            </a:prstGeom>
          </p:spPr>
          <p:txBody>
            <a:bodyPr wrap="none">
              <a:spAutoFit/>
            </a:bodyPr>
            <a:lstStyle/>
            <a:p>
              <a:r>
                <a:rPr lang="en-US" altLang="zh-CN" b="1" dirty="0">
                  <a:latin typeface="Helvetica" pitchFamily="2" charset="0"/>
                </a:rPr>
                <a:t>FL</a:t>
              </a:r>
              <a:r>
                <a:rPr lang="zh-CN" altLang="en-US" b="1" dirty="0">
                  <a:latin typeface="Helvetica" pitchFamily="2" charset="0"/>
                </a:rPr>
                <a:t> </a:t>
              </a:r>
              <a:r>
                <a:rPr lang="en-US" altLang="zh-CN" b="1" dirty="0">
                  <a:latin typeface="Helvetica" pitchFamily="2" charset="0"/>
                </a:rPr>
                <a:t>tumors</a:t>
              </a:r>
              <a:endParaRPr lang="en-US" dirty="0"/>
            </a:p>
          </p:txBody>
        </p:sp>
        <p:sp>
          <p:nvSpPr>
            <p:cNvPr id="237" name="Rectangle 236">
              <a:extLst>
                <a:ext uri="{FF2B5EF4-FFF2-40B4-BE49-F238E27FC236}">
                  <a16:creationId xmlns:a16="http://schemas.microsoft.com/office/drawing/2014/main" id="{5FB2CFA0-962C-605F-F928-57E4FEBD10D4}"/>
                </a:ext>
              </a:extLst>
            </p:cNvPr>
            <p:cNvSpPr/>
            <p:nvPr/>
          </p:nvSpPr>
          <p:spPr>
            <a:xfrm>
              <a:off x="7819418" y="2787865"/>
              <a:ext cx="1384655" cy="340591"/>
            </a:xfrm>
            <a:prstGeom prst="rect">
              <a:avLst/>
            </a:prstGeom>
          </p:spPr>
          <p:txBody>
            <a:bodyPr wrap="none">
              <a:spAutoFit/>
            </a:bodyPr>
            <a:lstStyle/>
            <a:p>
              <a:r>
                <a:rPr lang="en-US" altLang="zh-CN" b="1" dirty="0">
                  <a:latin typeface="Helvetica" pitchFamily="2" charset="0"/>
                </a:rPr>
                <a:t>DHL</a:t>
              </a:r>
              <a:r>
                <a:rPr lang="zh-CN" altLang="en-US" b="1" dirty="0">
                  <a:latin typeface="Helvetica" pitchFamily="2" charset="0"/>
                </a:rPr>
                <a:t> </a:t>
              </a:r>
              <a:r>
                <a:rPr lang="en-US" altLang="zh-CN" b="1" dirty="0">
                  <a:latin typeface="Helvetica" pitchFamily="2" charset="0"/>
                </a:rPr>
                <a:t>tumors</a:t>
              </a:r>
              <a:endParaRPr lang="en-US" dirty="0"/>
            </a:p>
          </p:txBody>
        </p:sp>
        <p:grpSp>
          <p:nvGrpSpPr>
            <p:cNvPr id="238" name="Group 237">
              <a:extLst>
                <a:ext uri="{FF2B5EF4-FFF2-40B4-BE49-F238E27FC236}">
                  <a16:creationId xmlns:a16="http://schemas.microsoft.com/office/drawing/2014/main" id="{C9A8A51D-C35C-3BD7-7F19-FBE269D65611}"/>
                </a:ext>
              </a:extLst>
            </p:cNvPr>
            <p:cNvGrpSpPr/>
            <p:nvPr/>
          </p:nvGrpSpPr>
          <p:grpSpPr>
            <a:xfrm>
              <a:off x="4531058" y="388964"/>
              <a:ext cx="2459302" cy="1151364"/>
              <a:chOff x="2994523" y="5562997"/>
              <a:chExt cx="2666834" cy="673281"/>
            </a:xfrm>
          </p:grpSpPr>
          <p:cxnSp>
            <p:nvCxnSpPr>
              <p:cNvPr id="239" name="Straight Connector 238">
                <a:extLst>
                  <a:ext uri="{FF2B5EF4-FFF2-40B4-BE49-F238E27FC236}">
                    <a16:creationId xmlns:a16="http://schemas.microsoft.com/office/drawing/2014/main" id="{902F5455-33A6-F301-3405-4934A47AAF6B}"/>
                  </a:ext>
                </a:extLst>
              </p:cNvPr>
              <p:cNvCxnSpPr>
                <a:cxnSpLocks/>
              </p:cNvCxnSpPr>
              <p:nvPr/>
            </p:nvCxnSpPr>
            <p:spPr>
              <a:xfrm>
                <a:off x="2994524" y="5643522"/>
                <a:ext cx="180191" cy="0"/>
              </a:xfrm>
              <a:prstGeom prst="line">
                <a:avLst/>
              </a:prstGeom>
              <a:ln w="28575">
                <a:solidFill>
                  <a:srgbClr val="F564E3"/>
                </a:solidFill>
              </a:ln>
            </p:spPr>
            <p:style>
              <a:lnRef idx="1">
                <a:schemeClr val="accent1"/>
              </a:lnRef>
              <a:fillRef idx="0">
                <a:schemeClr val="accent1"/>
              </a:fillRef>
              <a:effectRef idx="0">
                <a:schemeClr val="accent1"/>
              </a:effectRef>
              <a:fontRef idx="minor">
                <a:schemeClr val="tx1"/>
              </a:fontRef>
            </p:style>
          </p:cxnSp>
          <p:sp>
            <p:nvSpPr>
              <p:cNvPr id="240" name="Rectangle 239">
                <a:extLst>
                  <a:ext uri="{FF2B5EF4-FFF2-40B4-BE49-F238E27FC236}">
                    <a16:creationId xmlns:a16="http://schemas.microsoft.com/office/drawing/2014/main" id="{CB60AC36-C9F3-E620-B7C6-BD6A53C6061B}"/>
                  </a:ext>
                </a:extLst>
              </p:cNvPr>
              <p:cNvSpPr/>
              <p:nvPr/>
            </p:nvSpPr>
            <p:spPr>
              <a:xfrm>
                <a:off x="3140511" y="5562997"/>
                <a:ext cx="2520846" cy="161981"/>
              </a:xfrm>
              <a:prstGeom prst="rect">
                <a:avLst/>
              </a:prstGeom>
            </p:spPr>
            <p:txBody>
              <a:bodyPr wrap="none">
                <a:spAutoFit/>
              </a:bodyPr>
              <a:lstStyle/>
              <a:p>
                <a:pPr fontAlgn="b"/>
                <a:r>
                  <a:rPr lang="en-US" altLang="zh-CN" sz="1200" dirty="0" err="1">
                    <a:solidFill>
                      <a:srgbClr val="000000"/>
                    </a:solidFill>
                    <a:latin typeface="Helvetica" pitchFamily="2" charset="0"/>
                  </a:rPr>
                  <a:t>Interchromosomal</a:t>
                </a:r>
                <a:r>
                  <a:rPr lang="zh-CN" altLang="en-US" sz="1200" dirty="0">
                    <a:solidFill>
                      <a:srgbClr val="000000"/>
                    </a:solidFill>
                    <a:latin typeface="Helvetica" pitchFamily="2" charset="0"/>
                  </a:rPr>
                  <a:t> </a:t>
                </a:r>
                <a:r>
                  <a:rPr lang="en-US" altLang="zh-CN" sz="1200" dirty="0">
                    <a:solidFill>
                      <a:srgbClr val="000000"/>
                    </a:solidFill>
                    <a:latin typeface="Helvetica" pitchFamily="2" charset="0"/>
                  </a:rPr>
                  <a:t>translocation</a:t>
                </a:r>
                <a:endParaRPr lang="en-HK" sz="1200" dirty="0">
                  <a:solidFill>
                    <a:srgbClr val="000000"/>
                  </a:solidFill>
                  <a:latin typeface="Helvetica" pitchFamily="2" charset="0"/>
                </a:endParaRPr>
              </a:p>
            </p:txBody>
          </p:sp>
          <p:sp>
            <p:nvSpPr>
              <p:cNvPr id="241" name="Rectangle 240">
                <a:extLst>
                  <a:ext uri="{FF2B5EF4-FFF2-40B4-BE49-F238E27FC236}">
                    <a16:creationId xmlns:a16="http://schemas.microsoft.com/office/drawing/2014/main" id="{32737E2C-B73F-8EE7-B0AD-2C66A89515A1}"/>
                  </a:ext>
                </a:extLst>
              </p:cNvPr>
              <p:cNvSpPr/>
              <p:nvPr/>
            </p:nvSpPr>
            <p:spPr>
              <a:xfrm>
                <a:off x="3140511" y="5691114"/>
                <a:ext cx="1631475" cy="161981"/>
              </a:xfrm>
              <a:prstGeom prst="rect">
                <a:avLst/>
              </a:prstGeom>
            </p:spPr>
            <p:txBody>
              <a:bodyPr wrap="none">
                <a:spAutoFit/>
              </a:bodyPr>
              <a:lstStyle/>
              <a:p>
                <a:pPr fontAlgn="b"/>
                <a:r>
                  <a:rPr lang="en-US" altLang="zh-CN" sz="1200" dirty="0">
                    <a:solidFill>
                      <a:srgbClr val="000000"/>
                    </a:solidFill>
                    <a:latin typeface="Helvetica" pitchFamily="2" charset="0"/>
                  </a:rPr>
                  <a:t>Tandem</a:t>
                </a:r>
                <a:r>
                  <a:rPr lang="zh-CN" altLang="en-US" sz="1200" dirty="0">
                    <a:solidFill>
                      <a:srgbClr val="000000"/>
                    </a:solidFill>
                    <a:latin typeface="Helvetica" pitchFamily="2" charset="0"/>
                  </a:rPr>
                  <a:t> </a:t>
                </a:r>
                <a:r>
                  <a:rPr lang="en-US" altLang="zh-CN" sz="1200" dirty="0">
                    <a:solidFill>
                      <a:srgbClr val="000000"/>
                    </a:solidFill>
                    <a:latin typeface="Helvetica" pitchFamily="2" charset="0"/>
                  </a:rPr>
                  <a:t>duplication</a:t>
                </a:r>
                <a:endParaRPr lang="en-HK" sz="1200" dirty="0">
                  <a:solidFill>
                    <a:srgbClr val="000000"/>
                  </a:solidFill>
                  <a:latin typeface="Helvetica" pitchFamily="2" charset="0"/>
                </a:endParaRPr>
              </a:p>
            </p:txBody>
          </p:sp>
          <p:cxnSp>
            <p:nvCxnSpPr>
              <p:cNvPr id="242" name="Straight Connector 241">
                <a:extLst>
                  <a:ext uri="{FF2B5EF4-FFF2-40B4-BE49-F238E27FC236}">
                    <a16:creationId xmlns:a16="http://schemas.microsoft.com/office/drawing/2014/main" id="{25334463-022B-3FC2-B64C-E5ECBEB0436B}"/>
                  </a:ext>
                </a:extLst>
              </p:cNvPr>
              <p:cNvCxnSpPr>
                <a:cxnSpLocks/>
              </p:cNvCxnSpPr>
              <p:nvPr/>
            </p:nvCxnSpPr>
            <p:spPr>
              <a:xfrm>
                <a:off x="2994523" y="5769062"/>
                <a:ext cx="180191" cy="0"/>
              </a:xfrm>
              <a:prstGeom prst="line">
                <a:avLst/>
              </a:prstGeom>
              <a:ln w="28575">
                <a:solidFill>
                  <a:srgbClr val="24E5EB"/>
                </a:solidFill>
              </a:ln>
            </p:spPr>
            <p:style>
              <a:lnRef idx="1">
                <a:schemeClr val="accent1"/>
              </a:lnRef>
              <a:fillRef idx="0">
                <a:schemeClr val="accent1"/>
              </a:fillRef>
              <a:effectRef idx="0">
                <a:schemeClr val="accent1"/>
              </a:effectRef>
              <a:fontRef idx="minor">
                <a:schemeClr val="tx1"/>
              </a:fontRef>
            </p:style>
          </p:cxnSp>
          <p:sp>
            <p:nvSpPr>
              <p:cNvPr id="243" name="Rectangle 242">
                <a:extLst>
                  <a:ext uri="{FF2B5EF4-FFF2-40B4-BE49-F238E27FC236}">
                    <a16:creationId xmlns:a16="http://schemas.microsoft.com/office/drawing/2014/main" id="{4E9BAEB7-0C80-7B0B-01C1-5EE42E4550FC}"/>
                  </a:ext>
                </a:extLst>
              </p:cNvPr>
              <p:cNvSpPr/>
              <p:nvPr/>
            </p:nvSpPr>
            <p:spPr>
              <a:xfrm>
                <a:off x="3140511" y="5819234"/>
                <a:ext cx="808645" cy="161981"/>
              </a:xfrm>
              <a:prstGeom prst="rect">
                <a:avLst/>
              </a:prstGeom>
            </p:spPr>
            <p:txBody>
              <a:bodyPr wrap="none">
                <a:spAutoFit/>
              </a:bodyPr>
              <a:lstStyle/>
              <a:p>
                <a:pPr fontAlgn="b"/>
                <a:r>
                  <a:rPr lang="en-US" altLang="zh-CN" sz="1200" dirty="0">
                    <a:solidFill>
                      <a:srgbClr val="000000"/>
                    </a:solidFill>
                    <a:latin typeface="Helvetica" pitchFamily="2" charset="0"/>
                  </a:rPr>
                  <a:t>Deletion</a:t>
                </a:r>
                <a:endParaRPr lang="en-HK" sz="1200" dirty="0">
                  <a:solidFill>
                    <a:srgbClr val="000000"/>
                  </a:solidFill>
                  <a:latin typeface="Helvetica" pitchFamily="2" charset="0"/>
                </a:endParaRPr>
              </a:p>
            </p:txBody>
          </p:sp>
          <p:cxnSp>
            <p:nvCxnSpPr>
              <p:cNvPr id="244" name="Straight Connector 243">
                <a:extLst>
                  <a:ext uri="{FF2B5EF4-FFF2-40B4-BE49-F238E27FC236}">
                    <a16:creationId xmlns:a16="http://schemas.microsoft.com/office/drawing/2014/main" id="{4B3E8DBC-21A9-367A-749C-A332B6E8206B}"/>
                  </a:ext>
                </a:extLst>
              </p:cNvPr>
              <p:cNvCxnSpPr>
                <a:cxnSpLocks/>
              </p:cNvCxnSpPr>
              <p:nvPr/>
            </p:nvCxnSpPr>
            <p:spPr>
              <a:xfrm>
                <a:off x="2996509" y="5895767"/>
                <a:ext cx="180191" cy="0"/>
              </a:xfrm>
              <a:prstGeom prst="line">
                <a:avLst/>
              </a:prstGeom>
              <a:ln w="28575">
                <a:solidFill>
                  <a:srgbClr val="0200FF"/>
                </a:solidFill>
              </a:ln>
            </p:spPr>
            <p:style>
              <a:lnRef idx="1">
                <a:schemeClr val="accent1"/>
              </a:lnRef>
              <a:fillRef idx="0">
                <a:schemeClr val="accent1"/>
              </a:fillRef>
              <a:effectRef idx="0">
                <a:schemeClr val="accent1"/>
              </a:effectRef>
              <a:fontRef idx="minor">
                <a:schemeClr val="tx1"/>
              </a:fontRef>
            </p:style>
          </p:cxnSp>
          <p:sp>
            <p:nvSpPr>
              <p:cNvPr id="245" name="Rectangle 244">
                <a:extLst>
                  <a:ext uri="{FF2B5EF4-FFF2-40B4-BE49-F238E27FC236}">
                    <a16:creationId xmlns:a16="http://schemas.microsoft.com/office/drawing/2014/main" id="{68242CCC-85E8-5C29-274C-E86D4ED7DC00}"/>
                  </a:ext>
                </a:extLst>
              </p:cNvPr>
              <p:cNvSpPr/>
              <p:nvPr/>
            </p:nvSpPr>
            <p:spPr>
              <a:xfrm>
                <a:off x="3146936" y="5946518"/>
                <a:ext cx="870750" cy="165973"/>
              </a:xfrm>
              <a:prstGeom prst="rect">
                <a:avLst/>
              </a:prstGeom>
            </p:spPr>
            <p:txBody>
              <a:bodyPr wrap="none">
                <a:spAutoFit/>
              </a:bodyPr>
              <a:lstStyle/>
              <a:p>
                <a:pPr fontAlgn="b"/>
                <a:r>
                  <a:rPr lang="en-US" altLang="zh-CN" sz="1200" dirty="0">
                    <a:solidFill>
                      <a:srgbClr val="000000"/>
                    </a:solidFill>
                    <a:latin typeface="Helvetica" pitchFamily="2" charset="0"/>
                  </a:rPr>
                  <a:t>Insertion</a:t>
                </a:r>
                <a:endParaRPr lang="en-HK" sz="1200" dirty="0">
                  <a:solidFill>
                    <a:srgbClr val="000000"/>
                  </a:solidFill>
                  <a:latin typeface="Helvetica" pitchFamily="2" charset="0"/>
                </a:endParaRPr>
              </a:p>
            </p:txBody>
          </p:sp>
          <p:cxnSp>
            <p:nvCxnSpPr>
              <p:cNvPr id="246" name="Straight Connector 245">
                <a:extLst>
                  <a:ext uri="{FF2B5EF4-FFF2-40B4-BE49-F238E27FC236}">
                    <a16:creationId xmlns:a16="http://schemas.microsoft.com/office/drawing/2014/main" id="{87E38E91-D06C-8820-C534-457A200C1EAC}"/>
                  </a:ext>
                </a:extLst>
              </p:cNvPr>
              <p:cNvCxnSpPr>
                <a:cxnSpLocks/>
              </p:cNvCxnSpPr>
              <p:nvPr/>
            </p:nvCxnSpPr>
            <p:spPr>
              <a:xfrm>
                <a:off x="3000948" y="6027932"/>
                <a:ext cx="180191" cy="0"/>
              </a:xfrm>
              <a:prstGeom prst="line">
                <a:avLst/>
              </a:prstGeom>
              <a:ln w="28575">
                <a:solidFill>
                  <a:srgbClr val="00BB37"/>
                </a:solidFill>
              </a:ln>
            </p:spPr>
            <p:style>
              <a:lnRef idx="1">
                <a:schemeClr val="accent1"/>
              </a:lnRef>
              <a:fillRef idx="0">
                <a:schemeClr val="accent1"/>
              </a:fillRef>
              <a:effectRef idx="0">
                <a:schemeClr val="accent1"/>
              </a:effectRef>
              <a:fontRef idx="minor">
                <a:schemeClr val="tx1"/>
              </a:fontRef>
            </p:style>
          </p:cxnSp>
          <p:sp>
            <p:nvSpPr>
              <p:cNvPr id="247" name="Rectangle 246">
                <a:extLst>
                  <a:ext uri="{FF2B5EF4-FFF2-40B4-BE49-F238E27FC236}">
                    <a16:creationId xmlns:a16="http://schemas.microsoft.com/office/drawing/2014/main" id="{81133CB4-4E3D-3C50-40AE-60A77F091A05}"/>
                  </a:ext>
                </a:extLst>
              </p:cNvPr>
              <p:cNvSpPr/>
              <p:nvPr/>
            </p:nvSpPr>
            <p:spPr>
              <a:xfrm>
                <a:off x="3146936" y="6074297"/>
                <a:ext cx="874700" cy="161981"/>
              </a:xfrm>
              <a:prstGeom prst="rect">
                <a:avLst/>
              </a:prstGeom>
            </p:spPr>
            <p:txBody>
              <a:bodyPr wrap="none">
                <a:spAutoFit/>
              </a:bodyPr>
              <a:lstStyle/>
              <a:p>
                <a:pPr fontAlgn="b"/>
                <a:r>
                  <a:rPr lang="en-US" altLang="zh-CN" sz="1200" dirty="0">
                    <a:solidFill>
                      <a:srgbClr val="000000"/>
                    </a:solidFill>
                    <a:latin typeface="Helvetica" pitchFamily="2" charset="0"/>
                  </a:rPr>
                  <a:t>Inversion</a:t>
                </a:r>
                <a:endParaRPr lang="en-HK" sz="1200" dirty="0">
                  <a:solidFill>
                    <a:srgbClr val="000000"/>
                  </a:solidFill>
                  <a:latin typeface="Helvetica" pitchFamily="2" charset="0"/>
                </a:endParaRPr>
              </a:p>
            </p:txBody>
          </p:sp>
          <p:cxnSp>
            <p:nvCxnSpPr>
              <p:cNvPr id="248" name="Straight Connector 247">
                <a:extLst>
                  <a:ext uri="{FF2B5EF4-FFF2-40B4-BE49-F238E27FC236}">
                    <a16:creationId xmlns:a16="http://schemas.microsoft.com/office/drawing/2014/main" id="{BD8EC298-618F-4314-0912-78E016219EA8}"/>
                  </a:ext>
                </a:extLst>
              </p:cNvPr>
              <p:cNvCxnSpPr>
                <a:cxnSpLocks/>
              </p:cNvCxnSpPr>
              <p:nvPr/>
            </p:nvCxnSpPr>
            <p:spPr>
              <a:xfrm>
                <a:off x="3000948" y="6153988"/>
                <a:ext cx="180191" cy="0"/>
              </a:xfrm>
              <a:prstGeom prst="line">
                <a:avLst/>
              </a:prstGeom>
              <a:ln w="28575">
                <a:solidFill>
                  <a:srgbClr val="FFA502"/>
                </a:solidFill>
              </a:ln>
            </p:spPr>
            <p:style>
              <a:lnRef idx="1">
                <a:schemeClr val="accent1"/>
              </a:lnRef>
              <a:fillRef idx="0">
                <a:schemeClr val="accent1"/>
              </a:fillRef>
              <a:effectRef idx="0">
                <a:schemeClr val="accent1"/>
              </a:effectRef>
              <a:fontRef idx="minor">
                <a:schemeClr val="tx1"/>
              </a:fontRef>
            </p:style>
          </p:cxnSp>
        </p:grpSp>
      </p:grpSp>
      <p:grpSp>
        <p:nvGrpSpPr>
          <p:cNvPr id="1045" name="Group 1044">
            <a:extLst>
              <a:ext uri="{FF2B5EF4-FFF2-40B4-BE49-F238E27FC236}">
                <a16:creationId xmlns:a16="http://schemas.microsoft.com/office/drawing/2014/main" id="{131BE6D4-1E17-7A6D-267F-275CA8D4CB44}"/>
              </a:ext>
            </a:extLst>
          </p:cNvPr>
          <p:cNvGrpSpPr/>
          <p:nvPr/>
        </p:nvGrpSpPr>
        <p:grpSpPr>
          <a:xfrm>
            <a:off x="439118" y="5998954"/>
            <a:ext cx="10670438" cy="1645366"/>
            <a:chOff x="379720" y="12356476"/>
            <a:chExt cx="10670438" cy="1645366"/>
          </a:xfrm>
        </p:grpSpPr>
        <p:pic>
          <p:nvPicPr>
            <p:cNvPr id="1034" name="Picture 1033">
              <a:extLst>
                <a:ext uri="{FF2B5EF4-FFF2-40B4-BE49-F238E27FC236}">
                  <a16:creationId xmlns:a16="http://schemas.microsoft.com/office/drawing/2014/main" id="{47F693C6-5C1D-0E18-78BF-960211A0E986}"/>
                </a:ext>
              </a:extLst>
            </p:cNvPr>
            <p:cNvPicPr>
              <a:picLocks noChangeAspect="1"/>
            </p:cNvPicPr>
            <p:nvPr/>
          </p:nvPicPr>
          <p:blipFill rotWithShape="1">
            <a:blip r:embed="rId7"/>
            <a:srcRect l="1344" r="1217"/>
            <a:stretch/>
          </p:blipFill>
          <p:spPr>
            <a:xfrm>
              <a:off x="883707" y="12356476"/>
              <a:ext cx="7086364" cy="1231392"/>
            </a:xfrm>
            <a:prstGeom prst="rect">
              <a:avLst/>
            </a:prstGeom>
          </p:spPr>
        </p:pic>
        <p:pic>
          <p:nvPicPr>
            <p:cNvPr id="1035" name="Picture 1034">
              <a:extLst>
                <a:ext uri="{FF2B5EF4-FFF2-40B4-BE49-F238E27FC236}">
                  <a16:creationId xmlns:a16="http://schemas.microsoft.com/office/drawing/2014/main" id="{295DA079-6ACF-4972-72F5-5C260E12A0EE}"/>
                </a:ext>
              </a:extLst>
            </p:cNvPr>
            <p:cNvPicPr>
              <a:picLocks noChangeAspect="1"/>
            </p:cNvPicPr>
            <p:nvPr/>
          </p:nvPicPr>
          <p:blipFill rotWithShape="1">
            <a:blip r:embed="rId8"/>
            <a:srcRect l="40745"/>
            <a:stretch/>
          </p:blipFill>
          <p:spPr>
            <a:xfrm>
              <a:off x="8333806" y="12578980"/>
              <a:ext cx="2716352" cy="1008888"/>
            </a:xfrm>
            <a:prstGeom prst="rect">
              <a:avLst/>
            </a:prstGeom>
          </p:spPr>
        </p:pic>
        <p:cxnSp>
          <p:nvCxnSpPr>
            <p:cNvPr id="257" name="Straight Connector 256">
              <a:extLst>
                <a:ext uri="{FF2B5EF4-FFF2-40B4-BE49-F238E27FC236}">
                  <a16:creationId xmlns:a16="http://schemas.microsoft.com/office/drawing/2014/main" id="{46DBFD8F-126A-4BA5-C80F-C8665C8CE60D}"/>
                </a:ext>
              </a:extLst>
            </p:cNvPr>
            <p:cNvCxnSpPr>
              <a:cxnSpLocks/>
            </p:cNvCxnSpPr>
            <p:nvPr/>
          </p:nvCxnSpPr>
          <p:spPr>
            <a:xfrm>
              <a:off x="8021789" y="13505502"/>
              <a:ext cx="272486" cy="0"/>
            </a:xfrm>
            <a:prstGeom prst="line">
              <a:avLst/>
            </a:prstGeom>
            <a:ln w="12700">
              <a:prstDash val="sysDot"/>
            </a:ln>
          </p:spPr>
          <p:style>
            <a:lnRef idx="1">
              <a:schemeClr val="dk1"/>
            </a:lnRef>
            <a:fillRef idx="0">
              <a:schemeClr val="dk1"/>
            </a:fillRef>
            <a:effectRef idx="0">
              <a:schemeClr val="dk1"/>
            </a:effectRef>
            <a:fontRef idx="minor">
              <a:schemeClr val="tx1"/>
            </a:fontRef>
          </p:style>
        </p:cxnSp>
        <p:sp>
          <p:nvSpPr>
            <p:cNvPr id="258" name="TextBox 257">
              <a:extLst>
                <a:ext uri="{FF2B5EF4-FFF2-40B4-BE49-F238E27FC236}">
                  <a16:creationId xmlns:a16="http://schemas.microsoft.com/office/drawing/2014/main" id="{4AD3D20E-7D66-5441-ADA9-FC4CFB543E77}"/>
                </a:ext>
              </a:extLst>
            </p:cNvPr>
            <p:cNvSpPr txBox="1"/>
            <p:nvPr/>
          </p:nvSpPr>
          <p:spPr>
            <a:xfrm>
              <a:off x="379720" y="13413169"/>
              <a:ext cx="500265" cy="184666"/>
            </a:xfrm>
            <a:prstGeom prst="rect">
              <a:avLst/>
            </a:prstGeom>
            <a:noFill/>
          </p:spPr>
          <p:txBody>
            <a:bodyPr wrap="square" lIns="0" tIns="0" rIns="0" bIns="0" rtlCol="0">
              <a:spAutoFit/>
            </a:bodyPr>
            <a:lstStyle/>
            <a:p>
              <a:pPr algn="ctr"/>
              <a:r>
                <a:rPr lang="en-US" altLang="zh-CN" sz="1200" b="1" dirty="0">
                  <a:latin typeface="Helvetica" pitchFamily="2" charset="0"/>
                </a:rPr>
                <a:t>chr18</a:t>
              </a:r>
              <a:endParaRPr lang="en-US" sz="1200" b="1" i="1" dirty="0">
                <a:latin typeface="Helvetica" pitchFamily="2" charset="0"/>
              </a:endParaRPr>
            </a:p>
          </p:txBody>
        </p:sp>
        <p:sp>
          <p:nvSpPr>
            <p:cNvPr id="259" name="Rectangle 258">
              <a:extLst>
                <a:ext uri="{FF2B5EF4-FFF2-40B4-BE49-F238E27FC236}">
                  <a16:creationId xmlns:a16="http://schemas.microsoft.com/office/drawing/2014/main" id="{A8A07192-DEB2-83DA-EDA9-2F3CB7530840}"/>
                </a:ext>
              </a:extLst>
            </p:cNvPr>
            <p:cNvSpPr/>
            <p:nvPr/>
          </p:nvSpPr>
          <p:spPr>
            <a:xfrm rot="20100000">
              <a:off x="381942" y="13621220"/>
              <a:ext cx="864339" cy="276999"/>
            </a:xfrm>
            <a:prstGeom prst="rect">
              <a:avLst/>
            </a:prstGeom>
          </p:spPr>
          <p:txBody>
            <a:bodyPr wrap="none">
              <a:spAutoFit/>
            </a:bodyPr>
            <a:lstStyle/>
            <a:p>
              <a:r>
                <a:rPr lang="en-US" sz="1200" dirty="0">
                  <a:latin typeface="Helvetica" pitchFamily="2" charset="0"/>
                </a:rPr>
                <a:t>63097226</a:t>
              </a:r>
            </a:p>
          </p:txBody>
        </p:sp>
        <p:sp>
          <p:nvSpPr>
            <p:cNvPr id="260" name="Rectangle 259">
              <a:extLst>
                <a:ext uri="{FF2B5EF4-FFF2-40B4-BE49-F238E27FC236}">
                  <a16:creationId xmlns:a16="http://schemas.microsoft.com/office/drawing/2014/main" id="{92CAD1B6-2B5D-FF29-D7E0-719726C6696E}"/>
                </a:ext>
              </a:extLst>
            </p:cNvPr>
            <p:cNvSpPr/>
            <p:nvPr/>
          </p:nvSpPr>
          <p:spPr>
            <a:xfrm rot="20100000">
              <a:off x="9061815" y="13616413"/>
              <a:ext cx="864339" cy="276999"/>
            </a:xfrm>
            <a:prstGeom prst="rect">
              <a:avLst/>
            </a:prstGeom>
          </p:spPr>
          <p:txBody>
            <a:bodyPr wrap="none">
              <a:spAutoFit/>
            </a:bodyPr>
            <a:lstStyle/>
            <a:p>
              <a:r>
                <a:rPr lang="en-US" sz="1200" dirty="0">
                  <a:latin typeface="Helvetica" pitchFamily="2" charset="0"/>
                </a:rPr>
                <a:t>63318081</a:t>
              </a:r>
            </a:p>
          </p:txBody>
        </p:sp>
        <p:pic>
          <p:nvPicPr>
            <p:cNvPr id="1037" name="Picture 1036">
              <a:extLst>
                <a:ext uri="{FF2B5EF4-FFF2-40B4-BE49-F238E27FC236}">
                  <a16:creationId xmlns:a16="http://schemas.microsoft.com/office/drawing/2014/main" id="{38D907AF-DF1D-2DF3-45A4-9EB02DCE763B}"/>
                </a:ext>
              </a:extLst>
            </p:cNvPr>
            <p:cNvPicPr>
              <a:picLocks noChangeAspect="1"/>
            </p:cNvPicPr>
            <p:nvPr/>
          </p:nvPicPr>
          <p:blipFill>
            <a:blip r:embed="rId9"/>
            <a:stretch>
              <a:fillRect/>
            </a:stretch>
          </p:blipFill>
          <p:spPr>
            <a:xfrm>
              <a:off x="5268406" y="13846394"/>
              <a:ext cx="642112" cy="155448"/>
            </a:xfrm>
            <a:prstGeom prst="rect">
              <a:avLst/>
            </a:prstGeom>
          </p:spPr>
        </p:pic>
        <p:cxnSp>
          <p:nvCxnSpPr>
            <p:cNvPr id="261" name="Elbow Connector 260">
              <a:extLst>
                <a:ext uri="{FF2B5EF4-FFF2-40B4-BE49-F238E27FC236}">
                  <a16:creationId xmlns:a16="http://schemas.microsoft.com/office/drawing/2014/main" id="{06161CC2-853A-05A5-AB19-1EF06D06A261}"/>
                </a:ext>
              </a:extLst>
            </p:cNvPr>
            <p:cNvCxnSpPr>
              <a:cxnSpLocks/>
            </p:cNvCxnSpPr>
            <p:nvPr/>
          </p:nvCxnSpPr>
          <p:spPr>
            <a:xfrm rot="10800000">
              <a:off x="9964640" y="13366424"/>
              <a:ext cx="164652" cy="136659"/>
            </a:xfrm>
            <a:prstGeom prst="bentConnector3">
              <a:avLst>
                <a:gd name="adj1" fmla="val -133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46" name="Group 1045">
            <a:extLst>
              <a:ext uri="{FF2B5EF4-FFF2-40B4-BE49-F238E27FC236}">
                <a16:creationId xmlns:a16="http://schemas.microsoft.com/office/drawing/2014/main" id="{7D9AF2E4-4F5D-9E7E-D339-D81AA30DFB0D}"/>
              </a:ext>
            </a:extLst>
          </p:cNvPr>
          <p:cNvGrpSpPr/>
          <p:nvPr/>
        </p:nvGrpSpPr>
        <p:grpSpPr>
          <a:xfrm>
            <a:off x="367147" y="8074229"/>
            <a:ext cx="10651526" cy="1850574"/>
            <a:chOff x="307749" y="10290054"/>
            <a:chExt cx="10651526" cy="1850574"/>
          </a:xfrm>
        </p:grpSpPr>
        <p:grpSp>
          <p:nvGrpSpPr>
            <p:cNvPr id="1027" name="Group 1026">
              <a:extLst>
                <a:ext uri="{FF2B5EF4-FFF2-40B4-BE49-F238E27FC236}">
                  <a16:creationId xmlns:a16="http://schemas.microsoft.com/office/drawing/2014/main" id="{40AB407E-D54A-6965-B079-ECD80B813A13}"/>
                </a:ext>
              </a:extLst>
            </p:cNvPr>
            <p:cNvGrpSpPr/>
            <p:nvPr/>
          </p:nvGrpSpPr>
          <p:grpSpPr>
            <a:xfrm>
              <a:off x="307749" y="10290054"/>
              <a:ext cx="10651526" cy="1850574"/>
              <a:chOff x="74238" y="11280276"/>
              <a:chExt cx="11014252" cy="1913594"/>
            </a:xfrm>
          </p:grpSpPr>
          <p:grpSp>
            <p:nvGrpSpPr>
              <p:cNvPr id="1026" name="Group 1025">
                <a:extLst>
                  <a:ext uri="{FF2B5EF4-FFF2-40B4-BE49-F238E27FC236}">
                    <a16:creationId xmlns:a16="http://schemas.microsoft.com/office/drawing/2014/main" id="{4EFDDA31-FD69-EE6C-790D-E06D74CB7EFA}"/>
                  </a:ext>
                </a:extLst>
              </p:cNvPr>
              <p:cNvGrpSpPr/>
              <p:nvPr/>
            </p:nvGrpSpPr>
            <p:grpSpPr>
              <a:xfrm>
                <a:off x="669810" y="11280276"/>
                <a:ext cx="10418680" cy="1441058"/>
                <a:chOff x="327511" y="11248389"/>
                <a:chExt cx="10649219" cy="1472945"/>
              </a:xfrm>
            </p:grpSpPr>
            <p:pic>
              <p:nvPicPr>
                <p:cNvPr id="117" name="Picture 116">
                  <a:extLst>
                    <a:ext uri="{FF2B5EF4-FFF2-40B4-BE49-F238E27FC236}">
                      <a16:creationId xmlns:a16="http://schemas.microsoft.com/office/drawing/2014/main" id="{73E1BB16-3EB4-9156-9141-08CCA9B16A35}"/>
                    </a:ext>
                  </a:extLst>
                </p:cNvPr>
                <p:cNvPicPr>
                  <a:picLocks noChangeAspect="1"/>
                </p:cNvPicPr>
                <p:nvPr/>
              </p:nvPicPr>
              <p:blipFill>
                <a:blip r:embed="rId10"/>
                <a:stretch>
                  <a:fillRect/>
                </a:stretch>
              </p:blipFill>
              <p:spPr>
                <a:xfrm>
                  <a:off x="327511" y="11286234"/>
                  <a:ext cx="7489825" cy="1435100"/>
                </a:xfrm>
                <a:prstGeom prst="rect">
                  <a:avLst/>
                </a:prstGeom>
              </p:spPr>
            </p:pic>
            <p:pic>
              <p:nvPicPr>
                <p:cNvPr id="118" name="Picture 117">
                  <a:extLst>
                    <a:ext uri="{FF2B5EF4-FFF2-40B4-BE49-F238E27FC236}">
                      <a16:creationId xmlns:a16="http://schemas.microsoft.com/office/drawing/2014/main" id="{D7612743-DFDA-AF75-9E63-02FA989EF361}"/>
                    </a:ext>
                  </a:extLst>
                </p:cNvPr>
                <p:cNvPicPr>
                  <a:picLocks noChangeAspect="1"/>
                </p:cNvPicPr>
                <p:nvPr/>
              </p:nvPicPr>
              <p:blipFill>
                <a:blip r:embed="rId11"/>
                <a:stretch>
                  <a:fillRect/>
                </a:stretch>
              </p:blipFill>
              <p:spPr>
                <a:xfrm>
                  <a:off x="8201780" y="11248389"/>
                  <a:ext cx="2774950" cy="1460500"/>
                </a:xfrm>
                <a:prstGeom prst="rect">
                  <a:avLst/>
                </a:prstGeom>
              </p:spPr>
            </p:pic>
            <p:cxnSp>
              <p:nvCxnSpPr>
                <p:cNvPr id="120" name="Straight Connector 119">
                  <a:extLst>
                    <a:ext uri="{FF2B5EF4-FFF2-40B4-BE49-F238E27FC236}">
                      <a16:creationId xmlns:a16="http://schemas.microsoft.com/office/drawing/2014/main" id="{889EEFEA-FEA9-A084-9383-F895E917CED4}"/>
                    </a:ext>
                  </a:extLst>
                </p:cNvPr>
                <p:cNvCxnSpPr>
                  <a:cxnSpLocks/>
                </p:cNvCxnSpPr>
                <p:nvPr/>
              </p:nvCxnSpPr>
              <p:spPr>
                <a:xfrm>
                  <a:off x="7871999" y="12633448"/>
                  <a:ext cx="288000" cy="0"/>
                </a:xfrm>
                <a:prstGeom prst="line">
                  <a:avLst/>
                </a:prstGeom>
                <a:ln w="12700">
                  <a:prstDash val="sysDot"/>
                </a:ln>
              </p:spPr>
              <p:style>
                <a:lnRef idx="1">
                  <a:schemeClr val="dk1"/>
                </a:lnRef>
                <a:fillRef idx="0">
                  <a:schemeClr val="dk1"/>
                </a:fillRef>
                <a:effectRef idx="0">
                  <a:schemeClr val="dk1"/>
                </a:effectRef>
                <a:fontRef idx="minor">
                  <a:schemeClr val="tx1"/>
                </a:fontRef>
              </p:style>
            </p:cxnSp>
          </p:grpSp>
          <p:pic>
            <p:nvPicPr>
              <p:cNvPr id="1025" name="Picture 1024">
                <a:extLst>
                  <a:ext uri="{FF2B5EF4-FFF2-40B4-BE49-F238E27FC236}">
                    <a16:creationId xmlns:a16="http://schemas.microsoft.com/office/drawing/2014/main" id="{BB3349A1-A0D3-568D-5076-8A209E76CC1D}"/>
                  </a:ext>
                </a:extLst>
              </p:cNvPr>
              <p:cNvPicPr>
                <a:picLocks noChangeAspect="1"/>
              </p:cNvPicPr>
              <p:nvPr/>
            </p:nvPicPr>
            <p:blipFill>
              <a:blip r:embed="rId12"/>
              <a:stretch>
                <a:fillRect/>
              </a:stretch>
            </p:blipFill>
            <p:spPr>
              <a:xfrm>
                <a:off x="4981940" y="13007740"/>
                <a:ext cx="1280696" cy="186130"/>
              </a:xfrm>
              <a:prstGeom prst="rect">
                <a:avLst/>
              </a:prstGeom>
            </p:spPr>
          </p:pic>
          <p:sp>
            <p:nvSpPr>
              <p:cNvPr id="251" name="TextBox 250">
                <a:extLst>
                  <a:ext uri="{FF2B5EF4-FFF2-40B4-BE49-F238E27FC236}">
                    <a16:creationId xmlns:a16="http://schemas.microsoft.com/office/drawing/2014/main" id="{277AD5C1-6135-7CD1-C8FE-89480AFC7617}"/>
                  </a:ext>
                </a:extLst>
              </p:cNvPr>
              <p:cNvSpPr txBox="1"/>
              <p:nvPr/>
            </p:nvSpPr>
            <p:spPr>
              <a:xfrm>
                <a:off x="213469" y="12543018"/>
                <a:ext cx="517301" cy="184666"/>
              </a:xfrm>
              <a:prstGeom prst="rect">
                <a:avLst/>
              </a:prstGeom>
              <a:noFill/>
            </p:spPr>
            <p:txBody>
              <a:bodyPr wrap="square" lIns="0" tIns="0" rIns="0" bIns="0" rtlCol="0">
                <a:spAutoFit/>
              </a:bodyPr>
              <a:lstStyle/>
              <a:p>
                <a:pPr algn="ctr"/>
                <a:r>
                  <a:rPr lang="en-US" altLang="zh-CN" sz="1200" b="1" dirty="0">
                    <a:latin typeface="Helvetica" pitchFamily="2" charset="0"/>
                  </a:rPr>
                  <a:t>chr8</a:t>
                </a:r>
                <a:endParaRPr lang="en-US" sz="1200" b="1" i="1" dirty="0">
                  <a:latin typeface="Helvetica" pitchFamily="2" charset="0"/>
                </a:endParaRPr>
              </a:p>
            </p:txBody>
          </p:sp>
          <p:sp>
            <p:nvSpPr>
              <p:cNvPr id="252" name="Rectangle 251">
                <a:extLst>
                  <a:ext uri="{FF2B5EF4-FFF2-40B4-BE49-F238E27FC236}">
                    <a16:creationId xmlns:a16="http://schemas.microsoft.com/office/drawing/2014/main" id="{206EFDCE-A1CE-CF21-CF38-C069F63DCFD5}"/>
                  </a:ext>
                </a:extLst>
              </p:cNvPr>
              <p:cNvSpPr/>
              <p:nvPr/>
            </p:nvSpPr>
            <p:spPr>
              <a:xfrm rot="20100000">
                <a:off x="74238" y="12769350"/>
                <a:ext cx="949299" cy="276999"/>
              </a:xfrm>
              <a:prstGeom prst="rect">
                <a:avLst/>
              </a:prstGeom>
            </p:spPr>
            <p:txBody>
              <a:bodyPr wrap="none">
                <a:spAutoFit/>
              </a:bodyPr>
              <a:lstStyle/>
              <a:p>
                <a:r>
                  <a:rPr lang="en-US" sz="1200" dirty="0">
                    <a:latin typeface="Helvetica" pitchFamily="2" charset="0"/>
                  </a:rPr>
                  <a:t>127728567</a:t>
                </a:r>
              </a:p>
            </p:txBody>
          </p:sp>
          <p:sp>
            <p:nvSpPr>
              <p:cNvPr id="254" name="Rectangle 253">
                <a:extLst>
                  <a:ext uri="{FF2B5EF4-FFF2-40B4-BE49-F238E27FC236}">
                    <a16:creationId xmlns:a16="http://schemas.microsoft.com/office/drawing/2014/main" id="{45DEC266-3514-B8E5-8EE4-8F1D127F087E}"/>
                  </a:ext>
                </a:extLst>
              </p:cNvPr>
              <p:cNvSpPr/>
              <p:nvPr/>
            </p:nvSpPr>
            <p:spPr>
              <a:xfrm rot="20100000">
                <a:off x="4118606" y="12769350"/>
                <a:ext cx="949299" cy="276999"/>
              </a:xfrm>
              <a:prstGeom prst="rect">
                <a:avLst/>
              </a:prstGeom>
            </p:spPr>
            <p:txBody>
              <a:bodyPr wrap="none">
                <a:spAutoFit/>
              </a:bodyPr>
              <a:lstStyle/>
              <a:p>
                <a:r>
                  <a:rPr lang="en-US" sz="1200" dirty="0">
                    <a:latin typeface="Helvetica" pitchFamily="2" charset="0"/>
                  </a:rPr>
                  <a:t>127769053</a:t>
                </a:r>
              </a:p>
            </p:txBody>
          </p:sp>
          <p:sp>
            <p:nvSpPr>
              <p:cNvPr id="255" name="Rectangle 254">
                <a:extLst>
                  <a:ext uri="{FF2B5EF4-FFF2-40B4-BE49-F238E27FC236}">
                    <a16:creationId xmlns:a16="http://schemas.microsoft.com/office/drawing/2014/main" id="{33DC0C27-83EE-4FBF-E250-7DD6A339D119}"/>
                  </a:ext>
                </a:extLst>
              </p:cNvPr>
              <p:cNvSpPr/>
              <p:nvPr/>
            </p:nvSpPr>
            <p:spPr>
              <a:xfrm rot="20100000">
                <a:off x="10107147" y="12769350"/>
                <a:ext cx="949299" cy="276999"/>
              </a:xfrm>
              <a:prstGeom prst="rect">
                <a:avLst/>
              </a:prstGeom>
            </p:spPr>
            <p:txBody>
              <a:bodyPr wrap="none">
                <a:spAutoFit/>
              </a:bodyPr>
              <a:lstStyle/>
              <a:p>
                <a:r>
                  <a:rPr lang="en-US" sz="1200" dirty="0">
                    <a:latin typeface="Helvetica" pitchFamily="2" charset="0"/>
                  </a:rPr>
                  <a:t>128109219</a:t>
                </a:r>
              </a:p>
            </p:txBody>
          </p:sp>
          <p:sp>
            <p:nvSpPr>
              <p:cNvPr id="256" name="Rectangle 255">
                <a:extLst>
                  <a:ext uri="{FF2B5EF4-FFF2-40B4-BE49-F238E27FC236}">
                    <a16:creationId xmlns:a16="http://schemas.microsoft.com/office/drawing/2014/main" id="{50B232B3-F729-4A74-727E-F09EE0E39C86}"/>
                  </a:ext>
                </a:extLst>
              </p:cNvPr>
              <p:cNvSpPr/>
              <p:nvPr/>
            </p:nvSpPr>
            <p:spPr>
              <a:xfrm rot="20100000">
                <a:off x="7794350" y="12769351"/>
                <a:ext cx="949299" cy="276999"/>
              </a:xfrm>
              <a:prstGeom prst="rect">
                <a:avLst/>
              </a:prstGeom>
            </p:spPr>
            <p:txBody>
              <a:bodyPr wrap="none">
                <a:spAutoFit/>
              </a:bodyPr>
              <a:lstStyle/>
              <a:p>
                <a:r>
                  <a:rPr lang="en-US" sz="1200" dirty="0">
                    <a:latin typeface="Helvetica" pitchFamily="2" charset="0"/>
                  </a:rPr>
                  <a:t>128086076</a:t>
                </a:r>
              </a:p>
            </p:txBody>
          </p:sp>
        </p:grpSp>
        <p:cxnSp>
          <p:nvCxnSpPr>
            <p:cNvPr id="262" name="Elbow Connector 261">
              <a:extLst>
                <a:ext uri="{FF2B5EF4-FFF2-40B4-BE49-F238E27FC236}">
                  <a16:creationId xmlns:a16="http://schemas.microsoft.com/office/drawing/2014/main" id="{009BABDD-3BE7-D837-9EE4-B8BDA395AC6E}"/>
                </a:ext>
              </a:extLst>
            </p:cNvPr>
            <p:cNvCxnSpPr>
              <a:cxnSpLocks/>
            </p:cNvCxnSpPr>
            <p:nvPr/>
          </p:nvCxnSpPr>
          <p:spPr>
            <a:xfrm>
              <a:off x="1803826" y="11600502"/>
              <a:ext cx="165600" cy="136800"/>
            </a:xfrm>
            <a:prstGeom prst="bentConnector3">
              <a:avLst>
                <a:gd name="adj1" fmla="val -470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Elbow Connector 262">
              <a:extLst>
                <a:ext uri="{FF2B5EF4-FFF2-40B4-BE49-F238E27FC236}">
                  <a16:creationId xmlns:a16="http://schemas.microsoft.com/office/drawing/2014/main" id="{8DD2E15E-970C-3622-DA53-A1DDF81672B7}"/>
                </a:ext>
              </a:extLst>
            </p:cNvPr>
            <p:cNvCxnSpPr>
              <a:cxnSpLocks/>
            </p:cNvCxnSpPr>
            <p:nvPr/>
          </p:nvCxnSpPr>
          <p:spPr>
            <a:xfrm flipV="1">
              <a:off x="7437990" y="11466041"/>
              <a:ext cx="165600" cy="136800"/>
            </a:xfrm>
            <a:prstGeom prst="bentConnector3">
              <a:avLst>
                <a:gd name="adj1" fmla="val 50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4" name="TextBox 263">
            <a:extLst>
              <a:ext uri="{FF2B5EF4-FFF2-40B4-BE49-F238E27FC236}">
                <a16:creationId xmlns:a16="http://schemas.microsoft.com/office/drawing/2014/main" id="{A7DEAC83-1CB2-8FF0-DBE1-273BDBD620EF}"/>
              </a:ext>
            </a:extLst>
          </p:cNvPr>
          <p:cNvSpPr txBox="1"/>
          <p:nvPr/>
        </p:nvSpPr>
        <p:spPr>
          <a:xfrm>
            <a:off x="246449" y="5792919"/>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B</a:t>
            </a:r>
            <a:endParaRPr lang="en-US" sz="2400" b="1" dirty="0">
              <a:latin typeface="Helvetica" pitchFamily="2" charset="0"/>
            </a:endParaRPr>
          </a:p>
        </p:txBody>
      </p:sp>
      <p:sp>
        <p:nvSpPr>
          <p:cNvPr id="265" name="TextBox 264">
            <a:extLst>
              <a:ext uri="{FF2B5EF4-FFF2-40B4-BE49-F238E27FC236}">
                <a16:creationId xmlns:a16="http://schemas.microsoft.com/office/drawing/2014/main" id="{0706D2E5-B07C-3159-0BCC-4C975FC70B31}"/>
              </a:ext>
            </a:extLst>
          </p:cNvPr>
          <p:cNvSpPr txBox="1"/>
          <p:nvPr/>
        </p:nvSpPr>
        <p:spPr>
          <a:xfrm>
            <a:off x="244289" y="7858785"/>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C</a:t>
            </a:r>
            <a:endParaRPr lang="en-US" sz="2400" b="1" dirty="0">
              <a:latin typeface="Helvetica" pitchFamily="2" charset="0"/>
            </a:endParaRPr>
          </a:p>
        </p:txBody>
      </p:sp>
      <p:sp>
        <p:nvSpPr>
          <p:cNvPr id="266" name="TextBox 265">
            <a:extLst>
              <a:ext uri="{FF2B5EF4-FFF2-40B4-BE49-F238E27FC236}">
                <a16:creationId xmlns:a16="http://schemas.microsoft.com/office/drawing/2014/main" id="{C3513889-65A3-0757-6940-682C7526F579}"/>
              </a:ext>
            </a:extLst>
          </p:cNvPr>
          <p:cNvSpPr txBox="1"/>
          <p:nvPr/>
        </p:nvSpPr>
        <p:spPr>
          <a:xfrm>
            <a:off x="242129" y="10216181"/>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D</a:t>
            </a:r>
            <a:endParaRPr lang="en-US" sz="2400" b="1" dirty="0">
              <a:latin typeface="Helvetica" pitchFamily="2" charset="0"/>
            </a:endParaRPr>
          </a:p>
        </p:txBody>
      </p:sp>
      <p:grpSp>
        <p:nvGrpSpPr>
          <p:cNvPr id="267" name="Group 266">
            <a:extLst>
              <a:ext uri="{FF2B5EF4-FFF2-40B4-BE49-F238E27FC236}">
                <a16:creationId xmlns:a16="http://schemas.microsoft.com/office/drawing/2014/main" id="{5CAA63A7-9FFE-7074-9F5C-9E5AC5600FFF}"/>
              </a:ext>
            </a:extLst>
          </p:cNvPr>
          <p:cNvGrpSpPr/>
          <p:nvPr/>
        </p:nvGrpSpPr>
        <p:grpSpPr>
          <a:xfrm>
            <a:off x="9622547" y="5900120"/>
            <a:ext cx="1295779" cy="483667"/>
            <a:chOff x="9962194" y="376313"/>
            <a:chExt cx="1295779" cy="483667"/>
          </a:xfrm>
        </p:grpSpPr>
        <p:sp>
          <p:nvSpPr>
            <p:cNvPr id="268" name="Diamond 267">
              <a:extLst>
                <a:ext uri="{FF2B5EF4-FFF2-40B4-BE49-F238E27FC236}">
                  <a16:creationId xmlns:a16="http://schemas.microsoft.com/office/drawing/2014/main" id="{1B1F3CEF-6DCF-6665-0422-A61B5ED14367}"/>
                </a:ext>
              </a:extLst>
            </p:cNvPr>
            <p:cNvSpPr/>
            <p:nvPr/>
          </p:nvSpPr>
          <p:spPr>
            <a:xfrm>
              <a:off x="9962194" y="453489"/>
              <a:ext cx="108000" cy="108000"/>
            </a:xfrm>
            <a:prstGeom prst="diamond">
              <a:avLst/>
            </a:prstGeom>
            <a:solidFill>
              <a:srgbClr val="05BA38"/>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Helvetica" pitchFamily="2" charset="0"/>
              </a:endParaRPr>
            </a:p>
          </p:txBody>
        </p:sp>
        <p:sp>
          <p:nvSpPr>
            <p:cNvPr id="269" name="Rectangle 268">
              <a:extLst>
                <a:ext uri="{FF2B5EF4-FFF2-40B4-BE49-F238E27FC236}">
                  <a16:creationId xmlns:a16="http://schemas.microsoft.com/office/drawing/2014/main" id="{09713F59-425F-6439-425C-C0DEA07A4E1D}"/>
                </a:ext>
              </a:extLst>
            </p:cNvPr>
            <p:cNvSpPr/>
            <p:nvPr/>
          </p:nvSpPr>
          <p:spPr>
            <a:xfrm>
              <a:off x="10045012" y="376313"/>
              <a:ext cx="1212961" cy="276999"/>
            </a:xfrm>
            <a:prstGeom prst="rect">
              <a:avLst/>
            </a:prstGeom>
          </p:spPr>
          <p:txBody>
            <a:bodyPr wrap="none">
              <a:spAutoFit/>
            </a:bodyPr>
            <a:lstStyle/>
            <a:p>
              <a:r>
                <a:rPr lang="en-US" altLang="zh-CN" sz="1200" dirty="0">
                  <a:latin typeface="Helvetica" pitchFamily="2" charset="0"/>
                </a:rPr>
                <a:t>Both</a:t>
              </a:r>
              <a:r>
                <a:rPr lang="zh-CN" altLang="en-US" sz="1200" dirty="0">
                  <a:latin typeface="Helvetica" pitchFamily="2" charset="0"/>
                </a:rPr>
                <a:t> </a:t>
              </a:r>
              <a:r>
                <a:rPr lang="en-US" altLang="zh-CN" sz="1200" dirty="0">
                  <a:latin typeface="Helvetica" pitchFamily="2" charset="0"/>
                </a:rPr>
                <a:t>FL</a:t>
              </a:r>
              <a:r>
                <a:rPr lang="zh-CN" altLang="en-US" sz="1200" dirty="0">
                  <a:latin typeface="Helvetica" pitchFamily="2" charset="0"/>
                </a:rPr>
                <a:t> </a:t>
              </a:r>
              <a:r>
                <a:rPr lang="en-US" altLang="zh-CN" sz="1200" dirty="0">
                  <a:latin typeface="Helvetica" pitchFamily="2" charset="0"/>
                </a:rPr>
                <a:t>&amp;</a:t>
              </a:r>
              <a:r>
                <a:rPr lang="zh-CN" altLang="en-US" sz="1200" dirty="0">
                  <a:latin typeface="Helvetica" pitchFamily="2" charset="0"/>
                </a:rPr>
                <a:t> </a:t>
              </a:r>
              <a:r>
                <a:rPr lang="en-US" altLang="zh-CN" sz="1200" dirty="0">
                  <a:latin typeface="Helvetica" pitchFamily="2" charset="0"/>
                </a:rPr>
                <a:t>DHL</a:t>
              </a:r>
              <a:endParaRPr lang="en-US" sz="1200" dirty="0">
                <a:latin typeface="Helvetica" pitchFamily="2" charset="0"/>
              </a:endParaRPr>
            </a:p>
          </p:txBody>
        </p:sp>
        <p:sp>
          <p:nvSpPr>
            <p:cNvPr id="270" name="Diamond 269">
              <a:extLst>
                <a:ext uri="{FF2B5EF4-FFF2-40B4-BE49-F238E27FC236}">
                  <a16:creationId xmlns:a16="http://schemas.microsoft.com/office/drawing/2014/main" id="{7CB47080-1C95-0F63-C731-B8D7353E254F}"/>
                </a:ext>
              </a:extLst>
            </p:cNvPr>
            <p:cNvSpPr/>
            <p:nvPr/>
          </p:nvSpPr>
          <p:spPr>
            <a:xfrm>
              <a:off x="9962194" y="654354"/>
              <a:ext cx="108000" cy="108000"/>
            </a:xfrm>
            <a:prstGeom prst="diamond">
              <a:avLst/>
            </a:prstGeom>
            <a:solidFill>
              <a:srgbClr val="F8766D"/>
            </a:solidFill>
            <a:ln w="9525">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Helvetica" pitchFamily="2" charset="0"/>
              </a:endParaRPr>
            </a:p>
          </p:txBody>
        </p:sp>
        <p:sp>
          <p:nvSpPr>
            <p:cNvPr id="271" name="Rectangle 270">
              <a:extLst>
                <a:ext uri="{FF2B5EF4-FFF2-40B4-BE49-F238E27FC236}">
                  <a16:creationId xmlns:a16="http://schemas.microsoft.com/office/drawing/2014/main" id="{9BEEDDE6-9E66-1576-91D9-D2F45FF5B94A}"/>
                </a:ext>
              </a:extLst>
            </p:cNvPr>
            <p:cNvSpPr/>
            <p:nvPr/>
          </p:nvSpPr>
          <p:spPr>
            <a:xfrm>
              <a:off x="10040648" y="582981"/>
              <a:ext cx="1039836" cy="276999"/>
            </a:xfrm>
            <a:prstGeom prst="rect">
              <a:avLst/>
            </a:prstGeom>
          </p:spPr>
          <p:txBody>
            <a:bodyPr wrap="none">
              <a:spAutoFit/>
            </a:bodyPr>
            <a:lstStyle/>
            <a:p>
              <a:r>
                <a:rPr lang="en-US" altLang="zh-CN" sz="1200" dirty="0">
                  <a:latin typeface="Helvetica" pitchFamily="2" charset="0"/>
                </a:rPr>
                <a:t>DHL</a:t>
              </a:r>
              <a:r>
                <a:rPr lang="zh-CN" altLang="en-US" sz="1200" dirty="0">
                  <a:latin typeface="Helvetica" pitchFamily="2" charset="0"/>
                </a:rPr>
                <a:t> </a:t>
              </a:r>
              <a:r>
                <a:rPr lang="en-US" altLang="zh-CN" sz="1200" dirty="0">
                  <a:latin typeface="Helvetica" pitchFamily="2" charset="0"/>
                </a:rPr>
                <a:t>specific</a:t>
              </a:r>
              <a:endParaRPr lang="en-US" sz="1200" dirty="0">
                <a:latin typeface="Helvetica" pitchFamily="2" charset="0"/>
              </a:endParaRPr>
            </a:p>
          </p:txBody>
        </p:sp>
      </p:grpSp>
      <p:grpSp>
        <p:nvGrpSpPr>
          <p:cNvPr id="1053" name="Group 1052">
            <a:extLst>
              <a:ext uri="{FF2B5EF4-FFF2-40B4-BE49-F238E27FC236}">
                <a16:creationId xmlns:a16="http://schemas.microsoft.com/office/drawing/2014/main" id="{FA37CE8B-EBA0-4A74-172E-8FC12C0F312D}"/>
              </a:ext>
            </a:extLst>
          </p:cNvPr>
          <p:cNvGrpSpPr/>
          <p:nvPr/>
        </p:nvGrpSpPr>
        <p:grpSpPr>
          <a:xfrm>
            <a:off x="442800" y="10445032"/>
            <a:ext cx="10698831" cy="1981814"/>
            <a:chOff x="327671" y="10208997"/>
            <a:chExt cx="10698831" cy="1981814"/>
          </a:xfrm>
        </p:grpSpPr>
        <p:pic>
          <p:nvPicPr>
            <p:cNvPr id="1048" name="Picture 1047">
              <a:extLst>
                <a:ext uri="{FF2B5EF4-FFF2-40B4-BE49-F238E27FC236}">
                  <a16:creationId xmlns:a16="http://schemas.microsoft.com/office/drawing/2014/main" id="{4A73CDB0-3322-3760-DF7E-C80D351D5FA9}"/>
                </a:ext>
              </a:extLst>
            </p:cNvPr>
            <p:cNvPicPr>
              <a:picLocks noChangeAspect="1"/>
            </p:cNvPicPr>
            <p:nvPr/>
          </p:nvPicPr>
          <p:blipFill rotWithShape="1">
            <a:blip r:embed="rId13"/>
            <a:srcRect l="5631" r="20769"/>
            <a:stretch/>
          </p:blipFill>
          <p:spPr>
            <a:xfrm>
              <a:off x="824255" y="10282149"/>
              <a:ext cx="2933072" cy="1301496"/>
            </a:xfrm>
            <a:prstGeom prst="rect">
              <a:avLst/>
            </a:prstGeom>
          </p:spPr>
        </p:pic>
        <p:pic>
          <p:nvPicPr>
            <p:cNvPr id="1049" name="Picture 1048">
              <a:extLst>
                <a:ext uri="{FF2B5EF4-FFF2-40B4-BE49-F238E27FC236}">
                  <a16:creationId xmlns:a16="http://schemas.microsoft.com/office/drawing/2014/main" id="{E56DE117-BFE6-DECC-8120-015EA06EE67C}"/>
                </a:ext>
              </a:extLst>
            </p:cNvPr>
            <p:cNvPicPr>
              <a:picLocks noChangeAspect="1"/>
            </p:cNvPicPr>
            <p:nvPr/>
          </p:nvPicPr>
          <p:blipFill>
            <a:blip r:embed="rId14"/>
            <a:stretch>
              <a:fillRect/>
            </a:stretch>
          </p:blipFill>
          <p:spPr>
            <a:xfrm>
              <a:off x="4146435" y="10208997"/>
              <a:ext cx="3773424" cy="1374648"/>
            </a:xfrm>
            <a:prstGeom prst="rect">
              <a:avLst/>
            </a:prstGeom>
          </p:spPr>
        </p:pic>
        <p:pic>
          <p:nvPicPr>
            <p:cNvPr id="1050" name="Picture 1049">
              <a:extLst>
                <a:ext uri="{FF2B5EF4-FFF2-40B4-BE49-F238E27FC236}">
                  <a16:creationId xmlns:a16="http://schemas.microsoft.com/office/drawing/2014/main" id="{E062BB7D-01D0-CA91-1A3C-B7175E14C035}"/>
                </a:ext>
              </a:extLst>
            </p:cNvPr>
            <p:cNvPicPr>
              <a:picLocks noChangeAspect="1"/>
            </p:cNvPicPr>
            <p:nvPr/>
          </p:nvPicPr>
          <p:blipFill rotWithShape="1">
            <a:blip r:embed="rId15"/>
            <a:srcRect l="6781" r="41109"/>
            <a:stretch/>
          </p:blipFill>
          <p:spPr>
            <a:xfrm>
              <a:off x="8278075" y="10538181"/>
              <a:ext cx="2625469" cy="1045464"/>
            </a:xfrm>
            <a:prstGeom prst="rect">
              <a:avLst/>
            </a:prstGeom>
          </p:spPr>
        </p:pic>
        <p:cxnSp>
          <p:nvCxnSpPr>
            <p:cNvPr id="275" name="Straight Connector 274">
              <a:extLst>
                <a:ext uri="{FF2B5EF4-FFF2-40B4-BE49-F238E27FC236}">
                  <a16:creationId xmlns:a16="http://schemas.microsoft.com/office/drawing/2014/main" id="{CF5A821F-D0AF-B7A9-37AB-A5AB0A2F9592}"/>
                </a:ext>
              </a:extLst>
            </p:cNvPr>
            <p:cNvCxnSpPr>
              <a:cxnSpLocks/>
            </p:cNvCxnSpPr>
            <p:nvPr/>
          </p:nvCxnSpPr>
          <p:spPr>
            <a:xfrm>
              <a:off x="3818813" y="11498614"/>
              <a:ext cx="272486" cy="0"/>
            </a:xfrm>
            <a:prstGeom prst="line">
              <a:avLst/>
            </a:prstGeom>
            <a:ln w="12700">
              <a:prstDash val="sysDot"/>
            </a:ln>
          </p:spPr>
          <p:style>
            <a:lnRef idx="1">
              <a:schemeClr val="dk1"/>
            </a:lnRef>
            <a:fillRef idx="0">
              <a:schemeClr val="dk1"/>
            </a:fillRef>
            <a:effectRef idx="0">
              <a:schemeClr val="dk1"/>
            </a:effectRef>
            <a:fontRef idx="minor">
              <a:schemeClr val="tx1"/>
            </a:fontRef>
          </p:style>
        </p:cxnSp>
        <p:cxnSp>
          <p:nvCxnSpPr>
            <p:cNvPr id="276" name="Straight Connector 275">
              <a:extLst>
                <a:ext uri="{FF2B5EF4-FFF2-40B4-BE49-F238E27FC236}">
                  <a16:creationId xmlns:a16="http://schemas.microsoft.com/office/drawing/2014/main" id="{4FA8DE29-5D95-CB9E-2AA3-BDCB09D8A3D4}"/>
                </a:ext>
              </a:extLst>
            </p:cNvPr>
            <p:cNvCxnSpPr>
              <a:cxnSpLocks/>
            </p:cNvCxnSpPr>
            <p:nvPr/>
          </p:nvCxnSpPr>
          <p:spPr>
            <a:xfrm>
              <a:off x="7966800" y="11498400"/>
              <a:ext cx="272486" cy="0"/>
            </a:xfrm>
            <a:prstGeom prst="line">
              <a:avLst/>
            </a:prstGeom>
            <a:ln w="12700">
              <a:prstDash val="sysDot"/>
            </a:ln>
          </p:spPr>
          <p:style>
            <a:lnRef idx="1">
              <a:schemeClr val="dk1"/>
            </a:lnRef>
            <a:fillRef idx="0">
              <a:schemeClr val="dk1"/>
            </a:fillRef>
            <a:effectRef idx="0">
              <a:schemeClr val="dk1"/>
            </a:effectRef>
            <a:fontRef idx="minor">
              <a:schemeClr val="tx1"/>
            </a:fontRef>
          </p:style>
        </p:cxnSp>
        <p:sp>
          <p:nvSpPr>
            <p:cNvPr id="277" name="TextBox 276">
              <a:extLst>
                <a:ext uri="{FF2B5EF4-FFF2-40B4-BE49-F238E27FC236}">
                  <a16:creationId xmlns:a16="http://schemas.microsoft.com/office/drawing/2014/main" id="{794B69D0-62BE-BDDB-57FA-076A39DF8C98}"/>
                </a:ext>
              </a:extLst>
            </p:cNvPr>
            <p:cNvSpPr txBox="1"/>
            <p:nvPr/>
          </p:nvSpPr>
          <p:spPr>
            <a:xfrm>
              <a:off x="327671" y="11420953"/>
              <a:ext cx="500265" cy="184666"/>
            </a:xfrm>
            <a:prstGeom prst="rect">
              <a:avLst/>
            </a:prstGeom>
            <a:noFill/>
          </p:spPr>
          <p:txBody>
            <a:bodyPr wrap="square" lIns="0" tIns="0" rIns="0" bIns="0" rtlCol="0">
              <a:spAutoFit/>
            </a:bodyPr>
            <a:lstStyle/>
            <a:p>
              <a:pPr algn="ctr"/>
              <a:r>
                <a:rPr lang="en-US" altLang="zh-CN" sz="1200" b="1" dirty="0">
                  <a:latin typeface="Helvetica" pitchFamily="2" charset="0"/>
                </a:rPr>
                <a:t>chr14</a:t>
              </a:r>
              <a:endParaRPr lang="en-US" sz="1200" b="1" i="1" dirty="0">
                <a:latin typeface="Helvetica" pitchFamily="2" charset="0"/>
              </a:endParaRPr>
            </a:p>
          </p:txBody>
        </p:sp>
        <p:sp>
          <p:nvSpPr>
            <p:cNvPr id="278" name="Rectangle 277">
              <a:extLst>
                <a:ext uri="{FF2B5EF4-FFF2-40B4-BE49-F238E27FC236}">
                  <a16:creationId xmlns:a16="http://schemas.microsoft.com/office/drawing/2014/main" id="{7FFD1759-EAEA-52FE-6D71-D7304DBDF932}"/>
                </a:ext>
              </a:extLst>
            </p:cNvPr>
            <p:cNvSpPr/>
            <p:nvPr/>
          </p:nvSpPr>
          <p:spPr>
            <a:xfrm rot="20100000">
              <a:off x="374035" y="11635271"/>
              <a:ext cx="949299" cy="276999"/>
            </a:xfrm>
            <a:prstGeom prst="rect">
              <a:avLst/>
            </a:prstGeom>
          </p:spPr>
          <p:txBody>
            <a:bodyPr wrap="none">
              <a:spAutoFit/>
            </a:bodyPr>
            <a:lstStyle/>
            <a:p>
              <a:r>
                <a:rPr lang="en-HK" sz="1200" dirty="0">
                  <a:latin typeface="Helvetica" pitchFamily="2" charset="0"/>
                </a:rPr>
                <a:t>105591340</a:t>
              </a:r>
            </a:p>
          </p:txBody>
        </p:sp>
        <p:sp>
          <p:nvSpPr>
            <p:cNvPr id="279" name="Rectangle 278">
              <a:extLst>
                <a:ext uri="{FF2B5EF4-FFF2-40B4-BE49-F238E27FC236}">
                  <a16:creationId xmlns:a16="http://schemas.microsoft.com/office/drawing/2014/main" id="{14937E09-9223-A570-7C04-C0400E11767A}"/>
                </a:ext>
              </a:extLst>
            </p:cNvPr>
            <p:cNvSpPr/>
            <p:nvPr/>
          </p:nvSpPr>
          <p:spPr>
            <a:xfrm rot="20100000">
              <a:off x="3941281" y="11641232"/>
              <a:ext cx="949299" cy="276999"/>
            </a:xfrm>
            <a:prstGeom prst="rect">
              <a:avLst/>
            </a:prstGeom>
          </p:spPr>
          <p:txBody>
            <a:bodyPr wrap="none">
              <a:spAutoFit/>
            </a:bodyPr>
            <a:lstStyle/>
            <a:p>
              <a:r>
                <a:rPr lang="en-HK" sz="1200" dirty="0">
                  <a:latin typeface="Helvetica" pitchFamily="2" charset="0"/>
                </a:rPr>
                <a:t>10583676</a:t>
              </a:r>
              <a:r>
                <a:rPr lang="en-US" altLang="zh-CN" sz="1200" dirty="0">
                  <a:latin typeface="Helvetica" pitchFamily="2" charset="0"/>
                </a:rPr>
                <a:t>4</a:t>
              </a:r>
              <a:endParaRPr lang="en-HK" sz="1200" dirty="0">
                <a:latin typeface="Helvetica" pitchFamily="2" charset="0"/>
              </a:endParaRPr>
            </a:p>
          </p:txBody>
        </p:sp>
        <p:sp>
          <p:nvSpPr>
            <p:cNvPr id="280" name="Rectangle 279">
              <a:extLst>
                <a:ext uri="{FF2B5EF4-FFF2-40B4-BE49-F238E27FC236}">
                  <a16:creationId xmlns:a16="http://schemas.microsoft.com/office/drawing/2014/main" id="{0686881F-2139-1245-5BC0-91C646AB85EC}"/>
                </a:ext>
              </a:extLst>
            </p:cNvPr>
            <p:cNvSpPr/>
            <p:nvPr/>
          </p:nvSpPr>
          <p:spPr>
            <a:xfrm rot="20100000">
              <a:off x="6964651" y="11635271"/>
              <a:ext cx="949299" cy="276999"/>
            </a:xfrm>
            <a:prstGeom prst="rect">
              <a:avLst/>
            </a:prstGeom>
          </p:spPr>
          <p:txBody>
            <a:bodyPr wrap="none">
              <a:spAutoFit/>
            </a:bodyPr>
            <a:lstStyle/>
            <a:p>
              <a:r>
                <a:rPr lang="en-HK" sz="1200" dirty="0">
                  <a:latin typeface="Helvetica" pitchFamily="2" charset="0"/>
                </a:rPr>
                <a:t>10593975</a:t>
              </a:r>
              <a:r>
                <a:rPr lang="en-US" altLang="zh-CN" sz="1200" dirty="0">
                  <a:latin typeface="Helvetica" pitchFamily="2" charset="0"/>
                </a:rPr>
                <a:t>5</a:t>
              </a:r>
              <a:endParaRPr lang="en-HK" sz="1200" dirty="0">
                <a:latin typeface="Helvetica" pitchFamily="2" charset="0"/>
              </a:endParaRPr>
            </a:p>
          </p:txBody>
        </p:sp>
        <p:sp>
          <p:nvSpPr>
            <p:cNvPr id="282" name="Rectangle 281">
              <a:extLst>
                <a:ext uri="{FF2B5EF4-FFF2-40B4-BE49-F238E27FC236}">
                  <a16:creationId xmlns:a16="http://schemas.microsoft.com/office/drawing/2014/main" id="{C09ABC86-465A-1384-EEDD-3B86765604A8}"/>
                </a:ext>
              </a:extLst>
            </p:cNvPr>
            <p:cNvSpPr/>
            <p:nvPr/>
          </p:nvSpPr>
          <p:spPr>
            <a:xfrm rot="20100000">
              <a:off x="10077203" y="11642399"/>
              <a:ext cx="949299" cy="276999"/>
            </a:xfrm>
            <a:prstGeom prst="rect">
              <a:avLst/>
            </a:prstGeom>
          </p:spPr>
          <p:txBody>
            <a:bodyPr wrap="none">
              <a:spAutoFit/>
            </a:bodyPr>
            <a:lstStyle/>
            <a:p>
              <a:r>
                <a:rPr lang="en-HK" sz="1200" dirty="0">
                  <a:latin typeface="Helvetica" pitchFamily="2" charset="0"/>
                </a:rPr>
                <a:t>10681044</a:t>
              </a:r>
              <a:r>
                <a:rPr lang="en-US" altLang="zh-CN" sz="1200" dirty="0">
                  <a:latin typeface="Helvetica" pitchFamily="2" charset="0"/>
                </a:rPr>
                <a:t>1</a:t>
              </a:r>
              <a:endParaRPr lang="en-HK" sz="1200" dirty="0">
                <a:latin typeface="Helvetica" pitchFamily="2" charset="0"/>
              </a:endParaRPr>
            </a:p>
          </p:txBody>
        </p:sp>
        <p:pic>
          <p:nvPicPr>
            <p:cNvPr id="1052" name="Picture 1051">
              <a:extLst>
                <a:ext uri="{FF2B5EF4-FFF2-40B4-BE49-F238E27FC236}">
                  <a16:creationId xmlns:a16="http://schemas.microsoft.com/office/drawing/2014/main" id="{3E08C93C-3AE4-A1A7-6C24-3C688E782253}"/>
                </a:ext>
              </a:extLst>
            </p:cNvPr>
            <p:cNvPicPr>
              <a:picLocks noChangeAspect="1"/>
            </p:cNvPicPr>
            <p:nvPr/>
          </p:nvPicPr>
          <p:blipFill>
            <a:blip r:embed="rId16"/>
            <a:stretch>
              <a:fillRect/>
            </a:stretch>
          </p:blipFill>
          <p:spPr>
            <a:xfrm>
              <a:off x="4141550" y="12003600"/>
              <a:ext cx="2944800" cy="187211"/>
            </a:xfrm>
            <a:prstGeom prst="rect">
              <a:avLst/>
            </a:prstGeom>
          </p:spPr>
        </p:pic>
      </p:grpSp>
      <p:sp>
        <p:nvSpPr>
          <p:cNvPr id="296" name="TextBox 295">
            <a:extLst>
              <a:ext uri="{FF2B5EF4-FFF2-40B4-BE49-F238E27FC236}">
                <a16:creationId xmlns:a16="http://schemas.microsoft.com/office/drawing/2014/main" id="{38163238-B009-A594-242C-4A1EA26EC326}"/>
              </a:ext>
            </a:extLst>
          </p:cNvPr>
          <p:cNvSpPr txBox="1"/>
          <p:nvPr/>
        </p:nvSpPr>
        <p:spPr>
          <a:xfrm>
            <a:off x="244288" y="12564502"/>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E</a:t>
            </a:r>
            <a:endParaRPr lang="en-US" sz="2400" b="1" dirty="0">
              <a:latin typeface="Helvetica" pitchFamily="2" charset="0"/>
            </a:endParaRPr>
          </a:p>
        </p:txBody>
      </p:sp>
      <p:grpSp>
        <p:nvGrpSpPr>
          <p:cNvPr id="1061" name="Group 1060">
            <a:extLst>
              <a:ext uri="{FF2B5EF4-FFF2-40B4-BE49-F238E27FC236}">
                <a16:creationId xmlns:a16="http://schemas.microsoft.com/office/drawing/2014/main" id="{B9BA8FB2-C962-6AAE-4978-D24D7AB65F5F}"/>
              </a:ext>
            </a:extLst>
          </p:cNvPr>
          <p:cNvGrpSpPr/>
          <p:nvPr/>
        </p:nvGrpSpPr>
        <p:grpSpPr>
          <a:xfrm>
            <a:off x="321879" y="13016933"/>
            <a:ext cx="10626166" cy="1728889"/>
            <a:chOff x="321879" y="7559981"/>
            <a:chExt cx="10626166" cy="1728889"/>
          </a:xfrm>
        </p:grpSpPr>
        <p:grpSp>
          <p:nvGrpSpPr>
            <p:cNvPr id="1060" name="Group 1059">
              <a:extLst>
                <a:ext uri="{FF2B5EF4-FFF2-40B4-BE49-F238E27FC236}">
                  <a16:creationId xmlns:a16="http://schemas.microsoft.com/office/drawing/2014/main" id="{330F3113-52EE-266D-FECB-BEC035EDC702}"/>
                </a:ext>
              </a:extLst>
            </p:cNvPr>
            <p:cNvGrpSpPr/>
            <p:nvPr/>
          </p:nvGrpSpPr>
          <p:grpSpPr>
            <a:xfrm>
              <a:off x="321879" y="7559981"/>
              <a:ext cx="10626166" cy="1728889"/>
              <a:chOff x="321879" y="7559981"/>
              <a:chExt cx="10626166" cy="1728889"/>
            </a:xfrm>
          </p:grpSpPr>
          <p:pic>
            <p:nvPicPr>
              <p:cNvPr id="1058" name="Picture 1057">
                <a:extLst>
                  <a:ext uri="{FF2B5EF4-FFF2-40B4-BE49-F238E27FC236}">
                    <a16:creationId xmlns:a16="http://schemas.microsoft.com/office/drawing/2014/main" id="{499790C6-D6AD-FDA7-2396-27A0F39AE73C}"/>
                  </a:ext>
                </a:extLst>
              </p:cNvPr>
              <p:cNvPicPr>
                <a:picLocks noChangeAspect="1"/>
              </p:cNvPicPr>
              <p:nvPr/>
            </p:nvPicPr>
            <p:blipFill>
              <a:blip r:embed="rId17"/>
              <a:stretch>
                <a:fillRect/>
              </a:stretch>
            </p:blipFill>
            <p:spPr>
              <a:xfrm>
                <a:off x="963813" y="7559981"/>
                <a:ext cx="9984232" cy="1267714"/>
              </a:xfrm>
              <a:prstGeom prst="rect">
                <a:avLst/>
              </a:prstGeom>
            </p:spPr>
          </p:pic>
          <p:sp>
            <p:nvSpPr>
              <p:cNvPr id="290" name="TextBox 289">
                <a:extLst>
                  <a:ext uri="{FF2B5EF4-FFF2-40B4-BE49-F238E27FC236}">
                    <a16:creationId xmlns:a16="http://schemas.microsoft.com/office/drawing/2014/main" id="{082CA6DE-8DBD-4D97-45BF-832538A9A9B0}"/>
                  </a:ext>
                </a:extLst>
              </p:cNvPr>
              <p:cNvSpPr txBox="1"/>
              <p:nvPr/>
            </p:nvSpPr>
            <p:spPr>
              <a:xfrm>
                <a:off x="475102" y="8650605"/>
                <a:ext cx="500265" cy="184666"/>
              </a:xfrm>
              <a:prstGeom prst="rect">
                <a:avLst/>
              </a:prstGeom>
              <a:noFill/>
            </p:spPr>
            <p:txBody>
              <a:bodyPr wrap="square" lIns="0" tIns="0" rIns="0" bIns="0" rtlCol="0">
                <a:spAutoFit/>
              </a:bodyPr>
              <a:lstStyle/>
              <a:p>
                <a:pPr algn="ctr"/>
                <a:r>
                  <a:rPr lang="en-US" altLang="zh-CN" sz="1200" b="1" dirty="0">
                    <a:latin typeface="Helvetica" pitchFamily="2" charset="0"/>
                  </a:rPr>
                  <a:t>chr3</a:t>
                </a:r>
                <a:endParaRPr lang="en-US" sz="1200" b="1" i="1" dirty="0">
                  <a:latin typeface="Helvetica" pitchFamily="2" charset="0"/>
                </a:endParaRPr>
              </a:p>
            </p:txBody>
          </p:sp>
          <p:sp>
            <p:nvSpPr>
              <p:cNvPr id="291" name="Rectangle 290">
                <a:extLst>
                  <a:ext uri="{FF2B5EF4-FFF2-40B4-BE49-F238E27FC236}">
                    <a16:creationId xmlns:a16="http://schemas.microsoft.com/office/drawing/2014/main" id="{D72DAB36-A137-9688-27EF-17010393EE08}"/>
                  </a:ext>
                </a:extLst>
              </p:cNvPr>
              <p:cNvSpPr/>
              <p:nvPr/>
            </p:nvSpPr>
            <p:spPr>
              <a:xfrm rot="20100000">
                <a:off x="321879" y="8856848"/>
                <a:ext cx="949299" cy="276999"/>
              </a:xfrm>
              <a:prstGeom prst="rect">
                <a:avLst/>
              </a:prstGeom>
            </p:spPr>
            <p:txBody>
              <a:bodyPr wrap="none">
                <a:spAutoFit/>
              </a:bodyPr>
              <a:lstStyle/>
              <a:p>
                <a:r>
                  <a:rPr lang="en-HK" sz="1200" dirty="0">
                    <a:latin typeface="Helvetica" pitchFamily="2" charset="0"/>
                  </a:rPr>
                  <a:t>187943149</a:t>
                </a:r>
              </a:p>
            </p:txBody>
          </p:sp>
          <p:sp>
            <p:nvSpPr>
              <p:cNvPr id="292" name="Rectangle 291">
                <a:extLst>
                  <a:ext uri="{FF2B5EF4-FFF2-40B4-BE49-F238E27FC236}">
                    <a16:creationId xmlns:a16="http://schemas.microsoft.com/office/drawing/2014/main" id="{03197153-AA95-3FCB-9CEE-6018621B071D}"/>
                  </a:ext>
                </a:extLst>
              </p:cNvPr>
              <p:cNvSpPr/>
              <p:nvPr/>
            </p:nvSpPr>
            <p:spPr>
              <a:xfrm rot="20100000">
                <a:off x="4437433" y="8856849"/>
                <a:ext cx="949299" cy="276999"/>
              </a:xfrm>
              <a:prstGeom prst="rect">
                <a:avLst/>
              </a:prstGeom>
            </p:spPr>
            <p:txBody>
              <a:bodyPr wrap="none">
                <a:spAutoFit/>
              </a:bodyPr>
              <a:lstStyle/>
              <a:p>
                <a:r>
                  <a:rPr lang="en-HK" sz="1200" dirty="0">
                    <a:latin typeface="Helvetica" pitchFamily="2" charset="0"/>
                  </a:rPr>
                  <a:t>188267009</a:t>
                </a:r>
              </a:p>
            </p:txBody>
          </p:sp>
          <p:sp>
            <p:nvSpPr>
              <p:cNvPr id="293" name="Rectangle 292">
                <a:extLst>
                  <a:ext uri="{FF2B5EF4-FFF2-40B4-BE49-F238E27FC236}">
                    <a16:creationId xmlns:a16="http://schemas.microsoft.com/office/drawing/2014/main" id="{46632005-B212-BEC5-F803-C2F170603DB2}"/>
                  </a:ext>
                </a:extLst>
              </p:cNvPr>
              <p:cNvSpPr/>
              <p:nvPr/>
            </p:nvSpPr>
            <p:spPr>
              <a:xfrm rot="20100000">
                <a:off x="9966116" y="8856849"/>
                <a:ext cx="949299" cy="276999"/>
              </a:xfrm>
              <a:prstGeom prst="rect">
                <a:avLst/>
              </a:prstGeom>
            </p:spPr>
            <p:txBody>
              <a:bodyPr wrap="none">
                <a:spAutoFit/>
              </a:bodyPr>
              <a:lstStyle/>
              <a:p>
                <a:r>
                  <a:rPr lang="en-HK" sz="1200" dirty="0">
                    <a:latin typeface="Helvetica" pitchFamily="2" charset="0"/>
                  </a:rPr>
                  <a:t>18870826</a:t>
                </a:r>
                <a:r>
                  <a:rPr lang="en-US" altLang="zh-CN" sz="1200" dirty="0">
                    <a:latin typeface="Helvetica" pitchFamily="2" charset="0"/>
                  </a:rPr>
                  <a:t>6</a:t>
                </a:r>
                <a:endParaRPr lang="en-HK" sz="1200" dirty="0">
                  <a:latin typeface="Helvetica" pitchFamily="2" charset="0"/>
                </a:endParaRPr>
              </a:p>
            </p:txBody>
          </p:sp>
          <p:pic>
            <p:nvPicPr>
              <p:cNvPr id="1059" name="Picture 1058">
                <a:extLst>
                  <a:ext uri="{FF2B5EF4-FFF2-40B4-BE49-F238E27FC236}">
                    <a16:creationId xmlns:a16="http://schemas.microsoft.com/office/drawing/2014/main" id="{EE2CAEFF-F8F0-D7A1-5258-0EE64E9FFE96}"/>
                  </a:ext>
                </a:extLst>
              </p:cNvPr>
              <p:cNvPicPr>
                <a:picLocks noChangeAspect="1"/>
              </p:cNvPicPr>
              <p:nvPr/>
            </p:nvPicPr>
            <p:blipFill>
              <a:blip r:embed="rId18"/>
              <a:stretch>
                <a:fillRect/>
              </a:stretch>
            </p:blipFill>
            <p:spPr>
              <a:xfrm>
                <a:off x="5367428" y="9135454"/>
                <a:ext cx="562864" cy="153416"/>
              </a:xfrm>
              <a:prstGeom prst="rect">
                <a:avLst/>
              </a:prstGeom>
            </p:spPr>
          </p:pic>
        </p:grpSp>
        <p:cxnSp>
          <p:nvCxnSpPr>
            <p:cNvPr id="298" name="Elbow Connector 297">
              <a:extLst>
                <a:ext uri="{FF2B5EF4-FFF2-40B4-BE49-F238E27FC236}">
                  <a16:creationId xmlns:a16="http://schemas.microsoft.com/office/drawing/2014/main" id="{58E59949-F9D6-236F-029D-C34A81ED33FE}"/>
                </a:ext>
              </a:extLst>
            </p:cNvPr>
            <p:cNvCxnSpPr>
              <a:cxnSpLocks/>
            </p:cNvCxnSpPr>
            <p:nvPr/>
          </p:nvCxnSpPr>
          <p:spPr>
            <a:xfrm flipV="1">
              <a:off x="3746666" y="8604003"/>
              <a:ext cx="165600" cy="136800"/>
            </a:xfrm>
            <a:prstGeom prst="bentConnector3">
              <a:avLst>
                <a:gd name="adj1" fmla="val 50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7" name="TextBox 96">
            <a:extLst>
              <a:ext uri="{FF2B5EF4-FFF2-40B4-BE49-F238E27FC236}">
                <a16:creationId xmlns:a16="http://schemas.microsoft.com/office/drawing/2014/main" id="{87003E8B-39B2-39A0-12A5-5F4A33BBFE82}"/>
              </a:ext>
            </a:extLst>
          </p:cNvPr>
          <p:cNvSpPr txBox="1"/>
          <p:nvPr/>
        </p:nvSpPr>
        <p:spPr>
          <a:xfrm>
            <a:off x="245579" y="273179"/>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A</a:t>
            </a:r>
            <a:endParaRPr lang="en-US" sz="2400" b="1" dirty="0">
              <a:latin typeface="Helvetica" pitchFamily="2" charset="0"/>
            </a:endParaRPr>
          </a:p>
        </p:txBody>
      </p:sp>
      <p:sp>
        <p:nvSpPr>
          <p:cNvPr id="98" name="Rectangle 97">
            <a:extLst>
              <a:ext uri="{FF2B5EF4-FFF2-40B4-BE49-F238E27FC236}">
                <a16:creationId xmlns:a16="http://schemas.microsoft.com/office/drawing/2014/main" id="{09D46D25-6F36-4A3A-0A3F-5E30B8FD0456}"/>
              </a:ext>
            </a:extLst>
          </p:cNvPr>
          <p:cNvSpPr/>
          <p:nvPr/>
        </p:nvSpPr>
        <p:spPr>
          <a:xfrm rot="20100000">
            <a:off x="4686587" y="7258892"/>
            <a:ext cx="864339" cy="276999"/>
          </a:xfrm>
          <a:prstGeom prst="rect">
            <a:avLst/>
          </a:prstGeom>
        </p:spPr>
        <p:txBody>
          <a:bodyPr wrap="none">
            <a:spAutoFit/>
          </a:bodyPr>
          <a:lstStyle/>
          <a:p>
            <a:r>
              <a:rPr lang="en-US" sz="1200" dirty="0">
                <a:latin typeface="Helvetica" pitchFamily="2" charset="0"/>
              </a:rPr>
              <a:t>63123346</a:t>
            </a:r>
          </a:p>
        </p:txBody>
      </p:sp>
    </p:spTree>
    <p:extLst>
      <p:ext uri="{BB962C8B-B14F-4D97-AF65-F5344CB8AC3E}">
        <p14:creationId xmlns:p14="http://schemas.microsoft.com/office/powerpoint/2010/main" val="3230754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6" name="Picture 1045">
            <a:extLst>
              <a:ext uri="{FF2B5EF4-FFF2-40B4-BE49-F238E27FC236}">
                <a16:creationId xmlns:a16="http://schemas.microsoft.com/office/drawing/2014/main" id="{EFEB0AC2-3EA0-AF47-1289-FC51CFA2913C}"/>
              </a:ext>
            </a:extLst>
          </p:cNvPr>
          <p:cNvPicPr>
            <a:picLocks noChangeAspect="1"/>
          </p:cNvPicPr>
          <p:nvPr/>
        </p:nvPicPr>
        <p:blipFill>
          <a:blip r:embed="rId2"/>
          <a:stretch>
            <a:fillRect/>
          </a:stretch>
        </p:blipFill>
        <p:spPr>
          <a:xfrm>
            <a:off x="404981" y="375635"/>
            <a:ext cx="3903443" cy="3844535"/>
          </a:xfrm>
          <a:prstGeom prst="rect">
            <a:avLst/>
          </a:prstGeom>
        </p:spPr>
      </p:pic>
      <p:sp>
        <p:nvSpPr>
          <p:cNvPr id="5" name="TextBox 4">
            <a:extLst>
              <a:ext uri="{FF2B5EF4-FFF2-40B4-BE49-F238E27FC236}">
                <a16:creationId xmlns:a16="http://schemas.microsoft.com/office/drawing/2014/main" id="{7249CDB1-CB54-0643-9AE4-4FB3639721A0}"/>
              </a:ext>
            </a:extLst>
          </p:cNvPr>
          <p:cNvSpPr txBox="1"/>
          <p:nvPr/>
        </p:nvSpPr>
        <p:spPr>
          <a:xfrm>
            <a:off x="91581" y="147061"/>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A</a:t>
            </a:r>
            <a:endParaRPr lang="en-US" sz="2400" b="1" dirty="0">
              <a:latin typeface="Helvetica" pitchFamily="2" charset="0"/>
            </a:endParaRPr>
          </a:p>
        </p:txBody>
      </p:sp>
      <p:pic>
        <p:nvPicPr>
          <p:cNvPr id="1028" name="Picture 4" descr="page22image18640704">
            <a:extLst>
              <a:ext uri="{FF2B5EF4-FFF2-40B4-BE49-F238E27FC236}">
                <a16:creationId xmlns:a16="http://schemas.microsoft.com/office/drawing/2014/main" id="{3ED21386-2202-C440-AACC-D21A546490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411163"/>
            <a:ext cx="863600" cy="12700"/>
          </a:xfrm>
          <a:prstGeom prst="rect">
            <a:avLst/>
          </a:prstGeom>
          <a:noFill/>
          <a:extLst>
            <a:ext uri="{909E8E84-426E-40DD-AFC4-6F175D3DCCD1}">
              <a14:hiddenFill xmlns:a14="http://schemas.microsoft.com/office/drawing/2010/main">
                <a:solidFill>
                  <a:srgbClr val="FFFFFF"/>
                </a:solidFill>
              </a14:hiddenFill>
            </a:ext>
          </a:extLst>
        </p:spPr>
      </p:pic>
      <p:sp>
        <p:nvSpPr>
          <p:cNvPr id="134" name="TextBox 133">
            <a:extLst>
              <a:ext uri="{FF2B5EF4-FFF2-40B4-BE49-F238E27FC236}">
                <a16:creationId xmlns:a16="http://schemas.microsoft.com/office/drawing/2014/main" id="{EB3BFEF0-7BE4-2140-8115-4CA2B61377A6}"/>
              </a:ext>
            </a:extLst>
          </p:cNvPr>
          <p:cNvSpPr txBox="1"/>
          <p:nvPr/>
        </p:nvSpPr>
        <p:spPr>
          <a:xfrm>
            <a:off x="91581" y="4464225"/>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C</a:t>
            </a:r>
            <a:endParaRPr lang="en-US" sz="2400" b="1" dirty="0">
              <a:latin typeface="Helvetica" pitchFamily="2" charset="0"/>
            </a:endParaRPr>
          </a:p>
        </p:txBody>
      </p:sp>
      <p:pic>
        <p:nvPicPr>
          <p:cNvPr id="14" name="Picture 13">
            <a:extLst>
              <a:ext uri="{FF2B5EF4-FFF2-40B4-BE49-F238E27FC236}">
                <a16:creationId xmlns:a16="http://schemas.microsoft.com/office/drawing/2014/main" id="{50AFCB10-A08C-DBD0-05DF-EC9676349AAA}"/>
              </a:ext>
            </a:extLst>
          </p:cNvPr>
          <p:cNvPicPr>
            <a:picLocks noChangeAspect="1"/>
          </p:cNvPicPr>
          <p:nvPr/>
        </p:nvPicPr>
        <p:blipFill rotWithShape="1">
          <a:blip r:embed="rId4"/>
          <a:srcRect b="19408"/>
          <a:stretch/>
        </p:blipFill>
        <p:spPr>
          <a:xfrm>
            <a:off x="417974" y="7919114"/>
            <a:ext cx="5044567" cy="1097014"/>
          </a:xfrm>
          <a:prstGeom prst="rect">
            <a:avLst/>
          </a:prstGeom>
        </p:spPr>
      </p:pic>
      <p:pic>
        <p:nvPicPr>
          <p:cNvPr id="16" name="Picture 15">
            <a:extLst>
              <a:ext uri="{FF2B5EF4-FFF2-40B4-BE49-F238E27FC236}">
                <a16:creationId xmlns:a16="http://schemas.microsoft.com/office/drawing/2014/main" id="{9928BA79-D1F2-8143-D9C3-153949B123A7}"/>
              </a:ext>
            </a:extLst>
          </p:cNvPr>
          <p:cNvPicPr>
            <a:picLocks noChangeAspect="1"/>
          </p:cNvPicPr>
          <p:nvPr/>
        </p:nvPicPr>
        <p:blipFill>
          <a:blip r:embed="rId5"/>
          <a:stretch>
            <a:fillRect/>
          </a:stretch>
        </p:blipFill>
        <p:spPr>
          <a:xfrm>
            <a:off x="411979" y="9227090"/>
            <a:ext cx="5044567" cy="607829"/>
          </a:xfrm>
          <a:prstGeom prst="rect">
            <a:avLst/>
          </a:prstGeom>
        </p:spPr>
      </p:pic>
      <p:sp>
        <p:nvSpPr>
          <p:cNvPr id="151" name="TextBox 150">
            <a:extLst>
              <a:ext uri="{FF2B5EF4-FFF2-40B4-BE49-F238E27FC236}">
                <a16:creationId xmlns:a16="http://schemas.microsoft.com/office/drawing/2014/main" id="{5B1FC35E-E68A-ECFC-F040-F84534EAB1BF}"/>
              </a:ext>
            </a:extLst>
          </p:cNvPr>
          <p:cNvSpPr txBox="1"/>
          <p:nvPr/>
        </p:nvSpPr>
        <p:spPr>
          <a:xfrm>
            <a:off x="1839228" y="9060053"/>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P1.FL tumor</a:t>
            </a:r>
            <a:endParaRPr lang="en-US" sz="800" b="1" i="1" dirty="0">
              <a:latin typeface="Helvetica" pitchFamily="2" charset="0"/>
            </a:endParaRPr>
          </a:p>
        </p:txBody>
      </p:sp>
      <p:pic>
        <p:nvPicPr>
          <p:cNvPr id="22" name="Picture 21">
            <a:extLst>
              <a:ext uri="{FF2B5EF4-FFF2-40B4-BE49-F238E27FC236}">
                <a16:creationId xmlns:a16="http://schemas.microsoft.com/office/drawing/2014/main" id="{79B80C45-BEE8-9DB2-CFF3-D37665F4241E}"/>
              </a:ext>
            </a:extLst>
          </p:cNvPr>
          <p:cNvPicPr>
            <a:picLocks noChangeAspect="1"/>
          </p:cNvPicPr>
          <p:nvPr/>
        </p:nvPicPr>
        <p:blipFill>
          <a:blip r:embed="rId6"/>
          <a:stretch>
            <a:fillRect/>
          </a:stretch>
        </p:blipFill>
        <p:spPr>
          <a:xfrm>
            <a:off x="6057383" y="4949201"/>
            <a:ext cx="5100320" cy="1097280"/>
          </a:xfrm>
          <a:prstGeom prst="rect">
            <a:avLst/>
          </a:prstGeom>
        </p:spPr>
      </p:pic>
      <p:sp>
        <p:nvSpPr>
          <p:cNvPr id="162" name="TextBox 161">
            <a:extLst>
              <a:ext uri="{FF2B5EF4-FFF2-40B4-BE49-F238E27FC236}">
                <a16:creationId xmlns:a16="http://schemas.microsoft.com/office/drawing/2014/main" id="{56289219-69D8-66A9-F647-CAA3F917A7D1}"/>
              </a:ext>
            </a:extLst>
          </p:cNvPr>
          <p:cNvSpPr txBox="1"/>
          <p:nvPr/>
        </p:nvSpPr>
        <p:spPr>
          <a:xfrm>
            <a:off x="7586757" y="6071130"/>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P1.DHL tumor</a:t>
            </a:r>
            <a:endParaRPr lang="en-US" sz="800" b="1" i="1" dirty="0">
              <a:latin typeface="Helvetica" pitchFamily="2" charset="0"/>
            </a:endParaRPr>
          </a:p>
        </p:txBody>
      </p:sp>
      <p:pic>
        <p:nvPicPr>
          <p:cNvPr id="23" name="Picture 22">
            <a:extLst>
              <a:ext uri="{FF2B5EF4-FFF2-40B4-BE49-F238E27FC236}">
                <a16:creationId xmlns:a16="http://schemas.microsoft.com/office/drawing/2014/main" id="{EEB33979-D109-D7C2-9F21-5C021A68FAA7}"/>
              </a:ext>
            </a:extLst>
          </p:cNvPr>
          <p:cNvPicPr>
            <a:picLocks noChangeAspect="1"/>
          </p:cNvPicPr>
          <p:nvPr/>
        </p:nvPicPr>
        <p:blipFill>
          <a:blip r:embed="rId7"/>
          <a:stretch>
            <a:fillRect/>
          </a:stretch>
        </p:blipFill>
        <p:spPr>
          <a:xfrm>
            <a:off x="6149236" y="6242866"/>
            <a:ext cx="5008467" cy="1363903"/>
          </a:xfrm>
          <a:prstGeom prst="rect">
            <a:avLst/>
          </a:prstGeom>
        </p:spPr>
      </p:pic>
      <p:sp>
        <p:nvSpPr>
          <p:cNvPr id="26" name="Rectangle 25">
            <a:extLst>
              <a:ext uri="{FF2B5EF4-FFF2-40B4-BE49-F238E27FC236}">
                <a16:creationId xmlns:a16="http://schemas.microsoft.com/office/drawing/2014/main" id="{1BF3AF5E-21A7-5B2E-2FA3-9D2E5A4FF1E8}"/>
              </a:ext>
            </a:extLst>
          </p:cNvPr>
          <p:cNvSpPr/>
          <p:nvPr/>
        </p:nvSpPr>
        <p:spPr>
          <a:xfrm>
            <a:off x="1940239" y="10040971"/>
            <a:ext cx="1988045" cy="307777"/>
          </a:xfrm>
          <a:prstGeom prst="rect">
            <a:avLst/>
          </a:prstGeom>
        </p:spPr>
        <p:txBody>
          <a:bodyPr wrap="none">
            <a:spAutoFit/>
          </a:bodyPr>
          <a:lstStyle/>
          <a:p>
            <a:r>
              <a:rPr lang="en-HK" sz="1400" b="1" dirty="0">
                <a:latin typeface="Helvetica" pitchFamily="2" charset="0"/>
              </a:rPr>
              <a:t>break−end insertions</a:t>
            </a:r>
            <a:endParaRPr lang="en-US" sz="1400" b="1" dirty="0"/>
          </a:p>
        </p:txBody>
      </p:sp>
      <p:cxnSp>
        <p:nvCxnSpPr>
          <p:cNvPr id="28" name="Straight Arrow Connector 27">
            <a:extLst>
              <a:ext uri="{FF2B5EF4-FFF2-40B4-BE49-F238E27FC236}">
                <a16:creationId xmlns:a16="http://schemas.microsoft.com/office/drawing/2014/main" id="{900A1D80-BC31-3FA5-BCCB-F7155C479791}"/>
              </a:ext>
            </a:extLst>
          </p:cNvPr>
          <p:cNvCxnSpPr>
            <a:cxnSpLocks/>
          </p:cNvCxnSpPr>
          <p:nvPr/>
        </p:nvCxnSpPr>
        <p:spPr>
          <a:xfrm flipV="1">
            <a:off x="2872604" y="9870584"/>
            <a:ext cx="0" cy="21954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285571F5-D793-5BF0-8877-E51347EC1485}"/>
              </a:ext>
            </a:extLst>
          </p:cNvPr>
          <p:cNvGrpSpPr/>
          <p:nvPr/>
        </p:nvGrpSpPr>
        <p:grpSpPr>
          <a:xfrm>
            <a:off x="411979" y="10301918"/>
            <a:ext cx="5044567" cy="1798225"/>
            <a:chOff x="411979" y="7306200"/>
            <a:chExt cx="5044567" cy="1798225"/>
          </a:xfrm>
        </p:grpSpPr>
        <p:pic>
          <p:nvPicPr>
            <p:cNvPr id="24" name="Picture 23">
              <a:extLst>
                <a:ext uri="{FF2B5EF4-FFF2-40B4-BE49-F238E27FC236}">
                  <a16:creationId xmlns:a16="http://schemas.microsoft.com/office/drawing/2014/main" id="{3A309B0D-CBD1-E107-952F-CE1F04D64D61}"/>
                </a:ext>
              </a:extLst>
            </p:cNvPr>
            <p:cNvPicPr>
              <a:picLocks noChangeAspect="1"/>
            </p:cNvPicPr>
            <p:nvPr/>
          </p:nvPicPr>
          <p:blipFill>
            <a:blip r:embed="rId8"/>
            <a:stretch>
              <a:fillRect/>
            </a:stretch>
          </p:blipFill>
          <p:spPr>
            <a:xfrm>
              <a:off x="421250" y="7306200"/>
              <a:ext cx="5035296" cy="1020064"/>
            </a:xfrm>
            <a:prstGeom prst="rect">
              <a:avLst/>
            </a:prstGeom>
          </p:spPr>
        </p:pic>
        <p:pic>
          <p:nvPicPr>
            <p:cNvPr id="25" name="Picture 24">
              <a:extLst>
                <a:ext uri="{FF2B5EF4-FFF2-40B4-BE49-F238E27FC236}">
                  <a16:creationId xmlns:a16="http://schemas.microsoft.com/office/drawing/2014/main" id="{2DBCFA3D-9297-D2D3-3CD7-0FD86D4692A2}"/>
                </a:ext>
              </a:extLst>
            </p:cNvPr>
            <p:cNvPicPr>
              <a:picLocks noChangeAspect="1"/>
            </p:cNvPicPr>
            <p:nvPr/>
          </p:nvPicPr>
          <p:blipFill>
            <a:blip r:embed="rId9"/>
            <a:stretch>
              <a:fillRect/>
            </a:stretch>
          </p:blipFill>
          <p:spPr>
            <a:xfrm>
              <a:off x="411979" y="8563644"/>
              <a:ext cx="5044567" cy="540781"/>
            </a:xfrm>
            <a:prstGeom prst="rect">
              <a:avLst/>
            </a:prstGeom>
          </p:spPr>
        </p:pic>
        <p:sp>
          <p:nvSpPr>
            <p:cNvPr id="170" name="TextBox 169">
              <a:extLst>
                <a:ext uri="{FF2B5EF4-FFF2-40B4-BE49-F238E27FC236}">
                  <a16:creationId xmlns:a16="http://schemas.microsoft.com/office/drawing/2014/main" id="{C66EB931-E534-6CDF-1F28-F2C4613D117E}"/>
                </a:ext>
              </a:extLst>
            </p:cNvPr>
            <p:cNvSpPr txBox="1"/>
            <p:nvPr/>
          </p:nvSpPr>
          <p:spPr>
            <a:xfrm>
              <a:off x="1839228" y="8425887"/>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P2.DHL tumor</a:t>
              </a:r>
              <a:endParaRPr lang="en-US" sz="800" b="1" i="1" dirty="0">
                <a:latin typeface="Helvetica" pitchFamily="2" charset="0"/>
              </a:endParaRPr>
            </a:p>
          </p:txBody>
        </p:sp>
      </p:grpSp>
      <p:pic>
        <p:nvPicPr>
          <p:cNvPr id="33" name="Picture 32">
            <a:extLst>
              <a:ext uri="{FF2B5EF4-FFF2-40B4-BE49-F238E27FC236}">
                <a16:creationId xmlns:a16="http://schemas.microsoft.com/office/drawing/2014/main" id="{A3B9D84D-9BF3-6340-EA02-6170D0BE92B3}"/>
              </a:ext>
            </a:extLst>
          </p:cNvPr>
          <p:cNvPicPr>
            <a:picLocks noChangeAspect="1"/>
          </p:cNvPicPr>
          <p:nvPr/>
        </p:nvPicPr>
        <p:blipFill>
          <a:blip r:embed="rId10"/>
          <a:stretch>
            <a:fillRect/>
          </a:stretch>
        </p:blipFill>
        <p:spPr>
          <a:xfrm>
            <a:off x="6143173" y="7972081"/>
            <a:ext cx="5063744" cy="1097280"/>
          </a:xfrm>
          <a:prstGeom prst="rect">
            <a:avLst/>
          </a:prstGeom>
        </p:spPr>
      </p:pic>
      <p:pic>
        <p:nvPicPr>
          <p:cNvPr id="36" name="Picture 35">
            <a:extLst>
              <a:ext uri="{FF2B5EF4-FFF2-40B4-BE49-F238E27FC236}">
                <a16:creationId xmlns:a16="http://schemas.microsoft.com/office/drawing/2014/main" id="{8AAAEEDB-EC39-6781-AB95-DD56A82F3E7F}"/>
              </a:ext>
            </a:extLst>
          </p:cNvPr>
          <p:cNvPicPr>
            <a:picLocks noChangeAspect="1"/>
          </p:cNvPicPr>
          <p:nvPr/>
        </p:nvPicPr>
        <p:blipFill>
          <a:blip r:embed="rId11"/>
          <a:stretch>
            <a:fillRect/>
          </a:stretch>
        </p:blipFill>
        <p:spPr>
          <a:xfrm>
            <a:off x="6143173" y="9228740"/>
            <a:ext cx="5044568" cy="839595"/>
          </a:xfrm>
          <a:prstGeom prst="rect">
            <a:avLst/>
          </a:prstGeom>
        </p:spPr>
      </p:pic>
      <p:sp>
        <p:nvSpPr>
          <p:cNvPr id="174" name="TextBox 173">
            <a:extLst>
              <a:ext uri="{FF2B5EF4-FFF2-40B4-BE49-F238E27FC236}">
                <a16:creationId xmlns:a16="http://schemas.microsoft.com/office/drawing/2014/main" id="{1071579A-9058-564B-AE51-769A10EC3167}"/>
              </a:ext>
            </a:extLst>
          </p:cNvPr>
          <p:cNvSpPr txBox="1"/>
          <p:nvPr/>
        </p:nvSpPr>
        <p:spPr>
          <a:xfrm>
            <a:off x="7319612" y="9097162"/>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P2.DHL tumor</a:t>
            </a:r>
            <a:endParaRPr lang="en-US" sz="800" b="1" i="1" dirty="0">
              <a:latin typeface="Helvetica" pitchFamily="2" charset="0"/>
            </a:endParaRPr>
          </a:p>
        </p:txBody>
      </p:sp>
      <p:sp>
        <p:nvSpPr>
          <p:cNvPr id="175" name="Rectangle 174">
            <a:extLst>
              <a:ext uri="{FF2B5EF4-FFF2-40B4-BE49-F238E27FC236}">
                <a16:creationId xmlns:a16="http://schemas.microsoft.com/office/drawing/2014/main" id="{858EC02C-DE5C-A7BC-27CD-9FF38AD001C7}"/>
              </a:ext>
            </a:extLst>
          </p:cNvPr>
          <p:cNvSpPr/>
          <p:nvPr/>
        </p:nvSpPr>
        <p:spPr>
          <a:xfrm>
            <a:off x="1838979" y="12249033"/>
            <a:ext cx="1988045" cy="307777"/>
          </a:xfrm>
          <a:prstGeom prst="rect">
            <a:avLst/>
          </a:prstGeom>
        </p:spPr>
        <p:txBody>
          <a:bodyPr wrap="none">
            <a:spAutoFit/>
          </a:bodyPr>
          <a:lstStyle/>
          <a:p>
            <a:r>
              <a:rPr lang="en-HK" sz="1400" b="1" dirty="0">
                <a:latin typeface="Helvetica" pitchFamily="2" charset="0"/>
              </a:rPr>
              <a:t>break−end insertions</a:t>
            </a:r>
            <a:endParaRPr lang="en-US" sz="1400" b="1" dirty="0"/>
          </a:p>
        </p:txBody>
      </p:sp>
      <p:cxnSp>
        <p:nvCxnSpPr>
          <p:cNvPr id="176" name="Straight Arrow Connector 175">
            <a:extLst>
              <a:ext uri="{FF2B5EF4-FFF2-40B4-BE49-F238E27FC236}">
                <a16:creationId xmlns:a16="http://schemas.microsoft.com/office/drawing/2014/main" id="{BB4B047E-BB59-752E-0F07-3202318B0E01}"/>
              </a:ext>
            </a:extLst>
          </p:cNvPr>
          <p:cNvCxnSpPr>
            <a:cxnSpLocks/>
          </p:cNvCxnSpPr>
          <p:nvPr/>
        </p:nvCxnSpPr>
        <p:spPr>
          <a:xfrm flipV="1">
            <a:off x="2771344" y="12117976"/>
            <a:ext cx="0" cy="21954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B6907F00-B2DE-E532-48D6-69CCC011045A}"/>
              </a:ext>
            </a:extLst>
          </p:cNvPr>
          <p:cNvPicPr>
            <a:picLocks noChangeAspect="1"/>
          </p:cNvPicPr>
          <p:nvPr/>
        </p:nvPicPr>
        <p:blipFill>
          <a:blip r:embed="rId12"/>
          <a:stretch>
            <a:fillRect/>
          </a:stretch>
        </p:blipFill>
        <p:spPr>
          <a:xfrm>
            <a:off x="409534" y="12612668"/>
            <a:ext cx="5010912" cy="975360"/>
          </a:xfrm>
          <a:prstGeom prst="rect">
            <a:avLst/>
          </a:prstGeom>
        </p:spPr>
      </p:pic>
      <p:sp>
        <p:nvSpPr>
          <p:cNvPr id="178" name="TextBox 177">
            <a:extLst>
              <a:ext uri="{FF2B5EF4-FFF2-40B4-BE49-F238E27FC236}">
                <a16:creationId xmlns:a16="http://schemas.microsoft.com/office/drawing/2014/main" id="{F8833E6F-263E-7F73-BEE8-FC177E4A1EE5}"/>
              </a:ext>
            </a:extLst>
          </p:cNvPr>
          <p:cNvSpPr txBox="1"/>
          <p:nvPr/>
        </p:nvSpPr>
        <p:spPr>
          <a:xfrm>
            <a:off x="1750558" y="13686671"/>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P4.FL tumor</a:t>
            </a:r>
            <a:endParaRPr lang="en-US" sz="800" b="1" i="1" dirty="0">
              <a:latin typeface="Helvetica" pitchFamily="2" charset="0"/>
            </a:endParaRPr>
          </a:p>
        </p:txBody>
      </p:sp>
      <p:pic>
        <p:nvPicPr>
          <p:cNvPr id="53" name="Picture 52">
            <a:extLst>
              <a:ext uri="{FF2B5EF4-FFF2-40B4-BE49-F238E27FC236}">
                <a16:creationId xmlns:a16="http://schemas.microsoft.com/office/drawing/2014/main" id="{82073FC4-45B6-46D7-ABAC-380B5E8543FC}"/>
              </a:ext>
            </a:extLst>
          </p:cNvPr>
          <p:cNvPicPr>
            <a:picLocks noChangeAspect="1"/>
          </p:cNvPicPr>
          <p:nvPr/>
        </p:nvPicPr>
        <p:blipFill>
          <a:blip r:embed="rId13"/>
          <a:stretch>
            <a:fillRect/>
          </a:stretch>
        </p:blipFill>
        <p:spPr>
          <a:xfrm>
            <a:off x="417974" y="13841753"/>
            <a:ext cx="5010912" cy="290137"/>
          </a:xfrm>
          <a:prstGeom prst="rect">
            <a:avLst/>
          </a:prstGeom>
        </p:spPr>
      </p:pic>
      <p:sp>
        <p:nvSpPr>
          <p:cNvPr id="180" name="Rectangle 179">
            <a:extLst>
              <a:ext uri="{FF2B5EF4-FFF2-40B4-BE49-F238E27FC236}">
                <a16:creationId xmlns:a16="http://schemas.microsoft.com/office/drawing/2014/main" id="{63860CA2-A615-2547-3D04-3C54EF3A87B8}"/>
              </a:ext>
            </a:extLst>
          </p:cNvPr>
          <p:cNvSpPr/>
          <p:nvPr/>
        </p:nvSpPr>
        <p:spPr>
          <a:xfrm>
            <a:off x="1996583" y="14261146"/>
            <a:ext cx="1988045" cy="307777"/>
          </a:xfrm>
          <a:prstGeom prst="rect">
            <a:avLst/>
          </a:prstGeom>
        </p:spPr>
        <p:txBody>
          <a:bodyPr wrap="none">
            <a:spAutoFit/>
          </a:bodyPr>
          <a:lstStyle/>
          <a:p>
            <a:r>
              <a:rPr lang="en-HK" sz="1400" b="1" dirty="0">
                <a:latin typeface="Helvetica" pitchFamily="2" charset="0"/>
              </a:rPr>
              <a:t>break−end insertions</a:t>
            </a:r>
            <a:endParaRPr lang="en-US" sz="1400" b="1" dirty="0"/>
          </a:p>
        </p:txBody>
      </p:sp>
      <p:cxnSp>
        <p:nvCxnSpPr>
          <p:cNvPr id="181" name="Straight Arrow Connector 180">
            <a:extLst>
              <a:ext uri="{FF2B5EF4-FFF2-40B4-BE49-F238E27FC236}">
                <a16:creationId xmlns:a16="http://schemas.microsoft.com/office/drawing/2014/main" id="{57151AB6-5EA3-7FDC-2105-459D8E1DE930}"/>
              </a:ext>
            </a:extLst>
          </p:cNvPr>
          <p:cNvCxnSpPr>
            <a:cxnSpLocks/>
          </p:cNvCxnSpPr>
          <p:nvPr/>
        </p:nvCxnSpPr>
        <p:spPr>
          <a:xfrm flipV="1">
            <a:off x="2881414" y="14144025"/>
            <a:ext cx="0" cy="21954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a:extLst>
              <a:ext uri="{FF2B5EF4-FFF2-40B4-BE49-F238E27FC236}">
                <a16:creationId xmlns:a16="http://schemas.microsoft.com/office/drawing/2014/main" id="{7EA175E6-5CDD-4859-D634-FFC866EA28E3}"/>
              </a:ext>
            </a:extLst>
          </p:cNvPr>
          <p:cNvPicPr>
            <a:picLocks noChangeAspect="1"/>
          </p:cNvPicPr>
          <p:nvPr/>
        </p:nvPicPr>
        <p:blipFill>
          <a:blip r:embed="rId14"/>
          <a:stretch>
            <a:fillRect/>
          </a:stretch>
        </p:blipFill>
        <p:spPr>
          <a:xfrm>
            <a:off x="6057383" y="10307589"/>
            <a:ext cx="5100320" cy="1020064"/>
          </a:xfrm>
          <a:prstGeom prst="rect">
            <a:avLst/>
          </a:prstGeom>
        </p:spPr>
      </p:pic>
      <p:sp>
        <p:nvSpPr>
          <p:cNvPr id="183" name="TextBox 182">
            <a:extLst>
              <a:ext uri="{FF2B5EF4-FFF2-40B4-BE49-F238E27FC236}">
                <a16:creationId xmlns:a16="http://schemas.microsoft.com/office/drawing/2014/main" id="{0C4CBBB0-C04F-31A6-85E7-4B0AD82A271D}"/>
              </a:ext>
            </a:extLst>
          </p:cNvPr>
          <p:cNvSpPr txBox="1"/>
          <p:nvPr/>
        </p:nvSpPr>
        <p:spPr>
          <a:xfrm>
            <a:off x="7319612" y="11425971"/>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P4.DHL tumor</a:t>
            </a:r>
            <a:endParaRPr lang="en-US" sz="800" b="1" i="1" dirty="0">
              <a:latin typeface="Helvetica" pitchFamily="2" charset="0"/>
            </a:endParaRPr>
          </a:p>
        </p:txBody>
      </p:sp>
      <p:pic>
        <p:nvPicPr>
          <p:cNvPr id="55" name="Picture 54">
            <a:extLst>
              <a:ext uri="{FF2B5EF4-FFF2-40B4-BE49-F238E27FC236}">
                <a16:creationId xmlns:a16="http://schemas.microsoft.com/office/drawing/2014/main" id="{BAE2D1B2-F90D-F11D-C065-324AA87165E8}"/>
              </a:ext>
            </a:extLst>
          </p:cNvPr>
          <p:cNvPicPr>
            <a:picLocks noChangeAspect="1"/>
          </p:cNvPicPr>
          <p:nvPr/>
        </p:nvPicPr>
        <p:blipFill>
          <a:blip r:embed="rId15"/>
          <a:stretch>
            <a:fillRect/>
          </a:stretch>
        </p:blipFill>
        <p:spPr>
          <a:xfrm>
            <a:off x="6143173" y="11572392"/>
            <a:ext cx="5044565" cy="1224980"/>
          </a:xfrm>
          <a:prstGeom prst="rect">
            <a:avLst/>
          </a:prstGeom>
        </p:spPr>
      </p:pic>
      <p:sp>
        <p:nvSpPr>
          <p:cNvPr id="195" name="TextBox 194">
            <a:extLst>
              <a:ext uri="{FF2B5EF4-FFF2-40B4-BE49-F238E27FC236}">
                <a16:creationId xmlns:a16="http://schemas.microsoft.com/office/drawing/2014/main" id="{26303886-9351-B094-AC0E-2EA460D63D65}"/>
              </a:ext>
            </a:extLst>
          </p:cNvPr>
          <p:cNvSpPr txBox="1"/>
          <p:nvPr/>
        </p:nvSpPr>
        <p:spPr>
          <a:xfrm>
            <a:off x="5760243" y="4460242"/>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E</a:t>
            </a:r>
            <a:endParaRPr lang="en-US" sz="2400" b="1" dirty="0">
              <a:latin typeface="Helvetica" pitchFamily="2" charset="0"/>
            </a:endParaRPr>
          </a:p>
        </p:txBody>
      </p:sp>
      <p:sp>
        <p:nvSpPr>
          <p:cNvPr id="211" name="TextBox 210">
            <a:extLst>
              <a:ext uri="{FF2B5EF4-FFF2-40B4-BE49-F238E27FC236}">
                <a16:creationId xmlns:a16="http://schemas.microsoft.com/office/drawing/2014/main" id="{D4444DAD-59F8-B117-DF22-E4C76C3D0DE0}"/>
              </a:ext>
            </a:extLst>
          </p:cNvPr>
          <p:cNvSpPr txBox="1"/>
          <p:nvPr/>
        </p:nvSpPr>
        <p:spPr>
          <a:xfrm>
            <a:off x="127000" y="7787415"/>
            <a:ext cx="318277" cy="369332"/>
          </a:xfrm>
          <a:prstGeom prst="rect">
            <a:avLst/>
          </a:prstGeom>
          <a:noFill/>
        </p:spPr>
        <p:txBody>
          <a:bodyPr wrap="square" lIns="0" tIns="0" rIns="0" bIns="0" rtlCol="0">
            <a:spAutoFit/>
          </a:bodyPr>
          <a:lstStyle/>
          <a:p>
            <a:pPr algn="ctr"/>
            <a:r>
              <a:rPr lang="en-US" altLang="zh-CN" sz="2400" b="1" dirty="0">
                <a:latin typeface="Helvetica" pitchFamily="2" charset="0"/>
              </a:rPr>
              <a:t>D</a:t>
            </a:r>
            <a:endParaRPr lang="en-US" sz="2400" b="1" dirty="0">
              <a:latin typeface="Helvetica" pitchFamily="2" charset="0"/>
            </a:endParaRPr>
          </a:p>
        </p:txBody>
      </p:sp>
      <p:pic>
        <p:nvPicPr>
          <p:cNvPr id="57" name="Picture 56">
            <a:extLst>
              <a:ext uri="{FF2B5EF4-FFF2-40B4-BE49-F238E27FC236}">
                <a16:creationId xmlns:a16="http://schemas.microsoft.com/office/drawing/2014/main" id="{50515BB7-C500-328A-E8D3-E878AA552383}"/>
              </a:ext>
            </a:extLst>
          </p:cNvPr>
          <p:cNvPicPr>
            <a:picLocks noChangeAspect="1"/>
          </p:cNvPicPr>
          <p:nvPr/>
        </p:nvPicPr>
        <p:blipFill>
          <a:blip r:embed="rId16"/>
          <a:stretch>
            <a:fillRect/>
          </a:stretch>
        </p:blipFill>
        <p:spPr>
          <a:xfrm>
            <a:off x="6152762" y="14227814"/>
            <a:ext cx="5044565" cy="633370"/>
          </a:xfrm>
          <a:prstGeom prst="rect">
            <a:avLst/>
          </a:prstGeom>
        </p:spPr>
      </p:pic>
      <p:pic>
        <p:nvPicPr>
          <p:cNvPr id="59" name="Picture 58">
            <a:extLst>
              <a:ext uri="{FF2B5EF4-FFF2-40B4-BE49-F238E27FC236}">
                <a16:creationId xmlns:a16="http://schemas.microsoft.com/office/drawing/2014/main" id="{4D832887-9F5F-C52F-83C6-F7B99C038AC6}"/>
              </a:ext>
            </a:extLst>
          </p:cNvPr>
          <p:cNvPicPr>
            <a:picLocks noChangeAspect="1"/>
          </p:cNvPicPr>
          <p:nvPr/>
        </p:nvPicPr>
        <p:blipFill>
          <a:blip r:embed="rId17"/>
          <a:stretch>
            <a:fillRect/>
          </a:stretch>
        </p:blipFill>
        <p:spPr>
          <a:xfrm>
            <a:off x="6205810" y="12941984"/>
            <a:ext cx="4994656" cy="995680"/>
          </a:xfrm>
          <a:prstGeom prst="rect">
            <a:avLst/>
          </a:prstGeom>
        </p:spPr>
      </p:pic>
      <p:sp>
        <p:nvSpPr>
          <p:cNvPr id="212" name="TextBox 211">
            <a:extLst>
              <a:ext uri="{FF2B5EF4-FFF2-40B4-BE49-F238E27FC236}">
                <a16:creationId xmlns:a16="http://schemas.microsoft.com/office/drawing/2014/main" id="{F3ED1248-AC39-F039-696B-AAF786B5C56B}"/>
              </a:ext>
            </a:extLst>
          </p:cNvPr>
          <p:cNvSpPr txBox="1"/>
          <p:nvPr/>
        </p:nvSpPr>
        <p:spPr>
          <a:xfrm>
            <a:off x="7319612" y="14051695"/>
            <a:ext cx="2041572" cy="123111"/>
          </a:xfrm>
          <a:prstGeom prst="rect">
            <a:avLst/>
          </a:prstGeom>
          <a:noFill/>
        </p:spPr>
        <p:txBody>
          <a:bodyPr wrap="square" lIns="0" tIns="0" rIns="0" bIns="0" rtlCol="0">
            <a:spAutoFit/>
          </a:bodyPr>
          <a:lstStyle/>
          <a:p>
            <a:pPr algn="ctr"/>
            <a:r>
              <a:rPr lang="en-US" altLang="zh-CN" sz="800" b="1" dirty="0">
                <a:latin typeface="Helvetica" pitchFamily="2" charset="0"/>
              </a:rPr>
              <a:t>Split reads extracted from P8.DHL tumor</a:t>
            </a:r>
            <a:endParaRPr lang="en-US" sz="800" b="1" i="1" dirty="0">
              <a:latin typeface="Helvetica" pitchFamily="2" charset="0"/>
            </a:endParaRPr>
          </a:p>
        </p:txBody>
      </p:sp>
      <p:grpSp>
        <p:nvGrpSpPr>
          <p:cNvPr id="63" name="Group 62">
            <a:extLst>
              <a:ext uri="{FF2B5EF4-FFF2-40B4-BE49-F238E27FC236}">
                <a16:creationId xmlns:a16="http://schemas.microsoft.com/office/drawing/2014/main" id="{1E10F5DE-E8D9-2CE0-8F51-B367F6C13A2B}"/>
              </a:ext>
            </a:extLst>
          </p:cNvPr>
          <p:cNvGrpSpPr/>
          <p:nvPr/>
        </p:nvGrpSpPr>
        <p:grpSpPr>
          <a:xfrm>
            <a:off x="3483441" y="313024"/>
            <a:ext cx="1003445" cy="390582"/>
            <a:chOff x="4417001" y="362505"/>
            <a:chExt cx="1003445" cy="390582"/>
          </a:xfrm>
        </p:grpSpPr>
        <p:sp>
          <p:nvSpPr>
            <p:cNvPr id="64" name="Rectangle 63">
              <a:extLst>
                <a:ext uri="{FF2B5EF4-FFF2-40B4-BE49-F238E27FC236}">
                  <a16:creationId xmlns:a16="http://schemas.microsoft.com/office/drawing/2014/main" id="{CDB84895-ABD4-7105-DC57-65F51DB2AFBC}"/>
                </a:ext>
              </a:extLst>
            </p:cNvPr>
            <p:cNvSpPr/>
            <p:nvPr/>
          </p:nvSpPr>
          <p:spPr>
            <a:xfrm>
              <a:off x="4541679" y="362505"/>
              <a:ext cx="878767" cy="215444"/>
            </a:xfrm>
            <a:prstGeom prst="rect">
              <a:avLst/>
            </a:prstGeom>
          </p:spPr>
          <p:txBody>
            <a:bodyPr wrap="none">
              <a:spAutoFit/>
            </a:bodyPr>
            <a:lstStyle/>
            <a:p>
              <a:r>
                <a:rPr lang="en-US" altLang="zh-CN" sz="800" dirty="0">
                  <a:latin typeface="Helvetica" pitchFamily="2" charset="0"/>
                </a:rPr>
                <a:t>Both</a:t>
              </a:r>
              <a:r>
                <a:rPr lang="zh-CN" altLang="en-US" sz="800" dirty="0">
                  <a:latin typeface="Helvetica" pitchFamily="2" charset="0"/>
                </a:rPr>
                <a:t> </a:t>
              </a:r>
              <a:r>
                <a:rPr lang="en-US" altLang="zh-CN" sz="800" dirty="0">
                  <a:latin typeface="Helvetica" pitchFamily="2" charset="0"/>
                </a:rPr>
                <a:t>FL</a:t>
              </a:r>
              <a:r>
                <a:rPr lang="zh-CN" altLang="en-US" sz="800" dirty="0">
                  <a:latin typeface="Helvetica" pitchFamily="2" charset="0"/>
                </a:rPr>
                <a:t> </a:t>
              </a:r>
              <a:r>
                <a:rPr lang="en-US" altLang="zh-CN" sz="800" dirty="0">
                  <a:latin typeface="Helvetica" pitchFamily="2" charset="0"/>
                </a:rPr>
                <a:t>&amp;</a:t>
              </a:r>
              <a:r>
                <a:rPr lang="zh-CN" altLang="en-US" sz="800" dirty="0">
                  <a:latin typeface="Helvetica" pitchFamily="2" charset="0"/>
                </a:rPr>
                <a:t> </a:t>
              </a:r>
              <a:r>
                <a:rPr lang="en-US" altLang="zh-CN" sz="800" dirty="0">
                  <a:latin typeface="Helvetica" pitchFamily="2" charset="0"/>
                </a:rPr>
                <a:t>DHL</a:t>
              </a:r>
              <a:endParaRPr lang="en-US" sz="800" dirty="0">
                <a:latin typeface="Helvetica" pitchFamily="2" charset="0"/>
              </a:endParaRPr>
            </a:p>
          </p:txBody>
        </p:sp>
        <p:sp>
          <p:nvSpPr>
            <p:cNvPr id="65" name="Rectangle 64">
              <a:extLst>
                <a:ext uri="{FF2B5EF4-FFF2-40B4-BE49-F238E27FC236}">
                  <a16:creationId xmlns:a16="http://schemas.microsoft.com/office/drawing/2014/main" id="{D8C39F4D-2A45-395A-C557-54F997983234}"/>
                </a:ext>
              </a:extLst>
            </p:cNvPr>
            <p:cNvSpPr/>
            <p:nvPr/>
          </p:nvSpPr>
          <p:spPr>
            <a:xfrm>
              <a:off x="4537315" y="537643"/>
              <a:ext cx="761747" cy="215444"/>
            </a:xfrm>
            <a:prstGeom prst="rect">
              <a:avLst/>
            </a:prstGeom>
          </p:spPr>
          <p:txBody>
            <a:bodyPr wrap="none">
              <a:spAutoFit/>
            </a:bodyPr>
            <a:lstStyle/>
            <a:p>
              <a:r>
                <a:rPr lang="en-US" altLang="zh-CN" sz="800" dirty="0">
                  <a:latin typeface="Helvetica" pitchFamily="2" charset="0"/>
                </a:rPr>
                <a:t>DHL</a:t>
              </a:r>
              <a:r>
                <a:rPr lang="zh-CN" altLang="en-US" sz="800" dirty="0">
                  <a:latin typeface="Helvetica" pitchFamily="2" charset="0"/>
                </a:rPr>
                <a:t> </a:t>
              </a:r>
              <a:r>
                <a:rPr lang="en-US" altLang="zh-CN" sz="800" dirty="0">
                  <a:latin typeface="Helvetica" pitchFamily="2" charset="0"/>
                </a:rPr>
                <a:t>specific</a:t>
              </a:r>
              <a:endParaRPr lang="en-US" sz="800" dirty="0">
                <a:latin typeface="Helvetica" pitchFamily="2" charset="0"/>
              </a:endParaRPr>
            </a:p>
          </p:txBody>
        </p:sp>
        <p:cxnSp>
          <p:nvCxnSpPr>
            <p:cNvPr id="66" name="Straight Connector 65">
              <a:extLst>
                <a:ext uri="{FF2B5EF4-FFF2-40B4-BE49-F238E27FC236}">
                  <a16:creationId xmlns:a16="http://schemas.microsoft.com/office/drawing/2014/main" id="{F8C5A217-AE52-0A2E-FC73-E20C038AD65A}"/>
                </a:ext>
              </a:extLst>
            </p:cNvPr>
            <p:cNvCxnSpPr/>
            <p:nvPr/>
          </p:nvCxnSpPr>
          <p:spPr>
            <a:xfrm>
              <a:off x="4417001" y="474712"/>
              <a:ext cx="158817" cy="0"/>
            </a:xfrm>
            <a:prstGeom prst="line">
              <a:avLst/>
            </a:prstGeom>
            <a:ln w="19050">
              <a:solidFill>
                <a:srgbClr val="00C7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1C2C6A38-B14A-09C0-28C5-C2F6FECD36F0}"/>
                </a:ext>
              </a:extLst>
            </p:cNvPr>
            <p:cNvCxnSpPr/>
            <p:nvPr/>
          </p:nvCxnSpPr>
          <p:spPr>
            <a:xfrm>
              <a:off x="4417001" y="651175"/>
              <a:ext cx="158817" cy="0"/>
            </a:xfrm>
            <a:prstGeom prst="line">
              <a:avLst/>
            </a:prstGeom>
            <a:ln w="19050">
              <a:solidFill>
                <a:srgbClr val="FF4C3A"/>
              </a:solidFill>
            </a:ln>
          </p:spPr>
          <p:style>
            <a:lnRef idx="1">
              <a:schemeClr val="accent1"/>
            </a:lnRef>
            <a:fillRef idx="0">
              <a:schemeClr val="accent1"/>
            </a:fillRef>
            <a:effectRef idx="0">
              <a:schemeClr val="accent1"/>
            </a:effectRef>
            <a:fontRef idx="minor">
              <a:schemeClr val="tx1"/>
            </a:fontRef>
          </p:style>
        </p:cxnSp>
      </p:grpSp>
      <p:pic>
        <p:nvPicPr>
          <p:cNvPr id="8" name="Picture 7">
            <a:extLst>
              <a:ext uri="{FF2B5EF4-FFF2-40B4-BE49-F238E27FC236}">
                <a16:creationId xmlns:a16="http://schemas.microsoft.com/office/drawing/2014/main" id="{3E485CF3-1922-BED9-5007-850F85C16539}"/>
              </a:ext>
            </a:extLst>
          </p:cNvPr>
          <p:cNvPicPr>
            <a:picLocks noChangeAspect="1"/>
          </p:cNvPicPr>
          <p:nvPr/>
        </p:nvPicPr>
        <p:blipFill>
          <a:blip r:embed="rId18"/>
          <a:stretch>
            <a:fillRect/>
          </a:stretch>
        </p:blipFill>
        <p:spPr>
          <a:xfrm>
            <a:off x="11746362" y="951547"/>
            <a:ext cx="2170185" cy="2931034"/>
          </a:xfrm>
          <a:prstGeom prst="rect">
            <a:avLst/>
          </a:prstGeom>
        </p:spPr>
      </p:pic>
      <p:pic>
        <p:nvPicPr>
          <p:cNvPr id="9" name="Picture 8">
            <a:extLst>
              <a:ext uri="{FF2B5EF4-FFF2-40B4-BE49-F238E27FC236}">
                <a16:creationId xmlns:a16="http://schemas.microsoft.com/office/drawing/2014/main" id="{F37B2317-F807-EC49-57E4-A1A1AE20039B}"/>
              </a:ext>
            </a:extLst>
          </p:cNvPr>
          <p:cNvPicPr>
            <a:picLocks noChangeAspect="1"/>
          </p:cNvPicPr>
          <p:nvPr/>
        </p:nvPicPr>
        <p:blipFill>
          <a:blip r:embed="rId19"/>
          <a:stretch>
            <a:fillRect/>
          </a:stretch>
        </p:blipFill>
        <p:spPr>
          <a:xfrm>
            <a:off x="14093868" y="960180"/>
            <a:ext cx="2280014" cy="2907422"/>
          </a:xfrm>
          <a:prstGeom prst="rect">
            <a:avLst/>
          </a:prstGeom>
        </p:spPr>
      </p:pic>
      <p:grpSp>
        <p:nvGrpSpPr>
          <p:cNvPr id="48" name="Group 47">
            <a:extLst>
              <a:ext uri="{FF2B5EF4-FFF2-40B4-BE49-F238E27FC236}">
                <a16:creationId xmlns:a16="http://schemas.microsoft.com/office/drawing/2014/main" id="{F382F933-8BF7-17DF-FE51-E36456C1931C}"/>
              </a:ext>
            </a:extLst>
          </p:cNvPr>
          <p:cNvGrpSpPr/>
          <p:nvPr/>
        </p:nvGrpSpPr>
        <p:grpSpPr>
          <a:xfrm>
            <a:off x="5912314" y="276323"/>
            <a:ext cx="1914277" cy="728679"/>
            <a:chOff x="5461934" y="276323"/>
            <a:chExt cx="1914277" cy="728679"/>
          </a:xfrm>
        </p:grpSpPr>
        <p:sp>
          <p:nvSpPr>
            <p:cNvPr id="96" name="Rectangle 95">
              <a:extLst>
                <a:ext uri="{FF2B5EF4-FFF2-40B4-BE49-F238E27FC236}">
                  <a16:creationId xmlns:a16="http://schemas.microsoft.com/office/drawing/2014/main" id="{9FCDF707-5BE9-CA15-83E8-307ADC7475D6}"/>
                </a:ext>
              </a:extLst>
            </p:cNvPr>
            <p:cNvSpPr/>
            <p:nvPr/>
          </p:nvSpPr>
          <p:spPr>
            <a:xfrm>
              <a:off x="5461934" y="425610"/>
              <a:ext cx="442750" cy="215444"/>
            </a:xfrm>
            <a:prstGeom prst="rect">
              <a:avLst/>
            </a:prstGeom>
          </p:spPr>
          <p:txBody>
            <a:bodyPr wrap="none">
              <a:spAutoFit/>
            </a:bodyPr>
            <a:lstStyle/>
            <a:p>
              <a:r>
                <a:rPr lang="en-US" altLang="zh-CN" sz="800" dirty="0">
                  <a:latin typeface="Helvetica" pitchFamily="2" charset="0"/>
                </a:rPr>
                <a:t>chr18</a:t>
              </a:r>
              <a:endParaRPr lang="en-US" sz="800" dirty="0">
                <a:latin typeface="Helvetica" pitchFamily="2" charset="0"/>
              </a:endParaRPr>
            </a:p>
          </p:txBody>
        </p:sp>
        <p:sp>
          <p:nvSpPr>
            <p:cNvPr id="97" name="Rectangle 96">
              <a:extLst>
                <a:ext uri="{FF2B5EF4-FFF2-40B4-BE49-F238E27FC236}">
                  <a16:creationId xmlns:a16="http://schemas.microsoft.com/office/drawing/2014/main" id="{40863245-D6D9-A1BE-C9FF-00658C93C6CF}"/>
                </a:ext>
              </a:extLst>
            </p:cNvPr>
            <p:cNvSpPr/>
            <p:nvPr/>
          </p:nvSpPr>
          <p:spPr>
            <a:xfrm>
              <a:off x="5466637" y="788983"/>
              <a:ext cx="442750" cy="215444"/>
            </a:xfrm>
            <a:prstGeom prst="rect">
              <a:avLst/>
            </a:prstGeom>
          </p:spPr>
          <p:txBody>
            <a:bodyPr wrap="none">
              <a:spAutoFit/>
            </a:bodyPr>
            <a:lstStyle/>
            <a:p>
              <a:r>
                <a:rPr lang="en-US" altLang="zh-CN" sz="800" dirty="0">
                  <a:latin typeface="Helvetica" pitchFamily="2" charset="0"/>
                </a:rPr>
                <a:t>chr14</a:t>
              </a:r>
              <a:endParaRPr lang="en-US" sz="800" dirty="0">
                <a:latin typeface="Helvetica" pitchFamily="2" charset="0"/>
              </a:endParaRPr>
            </a:p>
          </p:txBody>
        </p:sp>
        <p:grpSp>
          <p:nvGrpSpPr>
            <p:cNvPr id="47" name="Group 46">
              <a:extLst>
                <a:ext uri="{FF2B5EF4-FFF2-40B4-BE49-F238E27FC236}">
                  <a16:creationId xmlns:a16="http://schemas.microsoft.com/office/drawing/2014/main" id="{3366A880-360E-F8FD-BCC4-B3B52ACE717D}"/>
                </a:ext>
              </a:extLst>
            </p:cNvPr>
            <p:cNvGrpSpPr/>
            <p:nvPr/>
          </p:nvGrpSpPr>
          <p:grpSpPr>
            <a:xfrm>
              <a:off x="5890229" y="276323"/>
              <a:ext cx="1485982" cy="728679"/>
              <a:chOff x="5890229" y="276323"/>
              <a:chExt cx="1485982" cy="728679"/>
            </a:xfrm>
          </p:grpSpPr>
          <p:grpSp>
            <p:nvGrpSpPr>
              <p:cNvPr id="13" name="Group 12">
                <a:extLst>
                  <a:ext uri="{FF2B5EF4-FFF2-40B4-BE49-F238E27FC236}">
                    <a16:creationId xmlns:a16="http://schemas.microsoft.com/office/drawing/2014/main" id="{25356BB4-AEBF-0E98-4155-1B1404859AEE}"/>
                  </a:ext>
                </a:extLst>
              </p:cNvPr>
              <p:cNvGrpSpPr/>
              <p:nvPr/>
            </p:nvGrpSpPr>
            <p:grpSpPr>
              <a:xfrm>
                <a:off x="5894773" y="466313"/>
                <a:ext cx="782062" cy="108001"/>
                <a:chOff x="5119361" y="1009053"/>
                <a:chExt cx="782062" cy="111675"/>
              </a:xfrm>
            </p:grpSpPr>
            <p:sp>
              <p:nvSpPr>
                <p:cNvPr id="11" name="Rounded Rectangle 10">
                  <a:extLst>
                    <a:ext uri="{FF2B5EF4-FFF2-40B4-BE49-F238E27FC236}">
                      <a16:creationId xmlns:a16="http://schemas.microsoft.com/office/drawing/2014/main" id="{171B8716-171A-EC4A-0896-AB2234B6AAF0}"/>
                    </a:ext>
                  </a:extLst>
                </p:cNvPr>
                <p:cNvSpPr/>
                <p:nvPr/>
              </p:nvSpPr>
              <p:spPr>
                <a:xfrm>
                  <a:off x="5119361" y="1009053"/>
                  <a:ext cx="198118" cy="111674"/>
                </a:xfrm>
                <a:prstGeom prst="roundRect">
                  <a:avLst>
                    <a:gd name="adj" fmla="val 50000"/>
                  </a:avLst>
                </a:prstGeom>
                <a:solidFill>
                  <a:srgbClr val="FF7F00">
                    <a:alpha val="69985"/>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a:extLst>
                    <a:ext uri="{FF2B5EF4-FFF2-40B4-BE49-F238E27FC236}">
                      <a16:creationId xmlns:a16="http://schemas.microsoft.com/office/drawing/2014/main" id="{F6715F70-1E77-B3E1-C2A9-D7D1DCD34EBB}"/>
                    </a:ext>
                  </a:extLst>
                </p:cNvPr>
                <p:cNvSpPr/>
                <p:nvPr/>
              </p:nvSpPr>
              <p:spPr>
                <a:xfrm>
                  <a:off x="5321642" y="1012728"/>
                  <a:ext cx="579781" cy="108000"/>
                </a:xfrm>
                <a:prstGeom prst="roundRect">
                  <a:avLst>
                    <a:gd name="adj" fmla="val 50000"/>
                  </a:avLst>
                </a:prstGeom>
                <a:solidFill>
                  <a:srgbClr val="FF7F00">
                    <a:alpha val="69985"/>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1" name="Rounded Rectangle 80">
                <a:extLst>
                  <a:ext uri="{FF2B5EF4-FFF2-40B4-BE49-F238E27FC236}">
                    <a16:creationId xmlns:a16="http://schemas.microsoft.com/office/drawing/2014/main" id="{03F0FA9E-86AB-4456-EA63-51D59396AD9B}"/>
                  </a:ext>
                </a:extLst>
              </p:cNvPr>
              <p:cNvSpPr/>
              <p:nvPr/>
            </p:nvSpPr>
            <p:spPr>
              <a:xfrm>
                <a:off x="6821635" y="843547"/>
                <a:ext cx="108000" cy="108000"/>
              </a:xfrm>
              <a:prstGeom prst="roundRect">
                <a:avLst>
                  <a:gd name="adj" fmla="val 50000"/>
                </a:avLst>
              </a:prstGeom>
              <a:solidFill>
                <a:srgbClr val="D1A6D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8" name="Group 97">
                <a:extLst>
                  <a:ext uri="{FF2B5EF4-FFF2-40B4-BE49-F238E27FC236}">
                    <a16:creationId xmlns:a16="http://schemas.microsoft.com/office/drawing/2014/main" id="{34A4E0E7-A875-188D-765B-019D874076DA}"/>
                  </a:ext>
                </a:extLst>
              </p:cNvPr>
              <p:cNvGrpSpPr/>
              <p:nvPr/>
            </p:nvGrpSpPr>
            <p:grpSpPr>
              <a:xfrm>
                <a:off x="6532587" y="448769"/>
                <a:ext cx="230170" cy="165600"/>
                <a:chOff x="6831304" y="986948"/>
                <a:chExt cx="230170" cy="165600"/>
              </a:xfrm>
            </p:grpSpPr>
            <p:sp>
              <p:nvSpPr>
                <p:cNvPr id="99" name="Rounded Rectangle 98">
                  <a:extLst>
                    <a:ext uri="{FF2B5EF4-FFF2-40B4-BE49-F238E27FC236}">
                      <a16:creationId xmlns:a16="http://schemas.microsoft.com/office/drawing/2014/main" id="{BAA2C5C9-434C-413E-A380-66E549909D25}"/>
                    </a:ext>
                  </a:extLst>
                </p:cNvPr>
                <p:cNvSpPr/>
                <p:nvPr/>
              </p:nvSpPr>
              <p:spPr>
                <a:xfrm>
                  <a:off x="6863176" y="1006454"/>
                  <a:ext cx="198298" cy="108000"/>
                </a:xfrm>
                <a:prstGeom prst="roundRect">
                  <a:avLst>
                    <a:gd name="adj" fmla="val 50000"/>
                  </a:avLst>
                </a:prstGeom>
                <a:solidFill>
                  <a:srgbClr val="FFA86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a:extLst>
                    <a:ext uri="{FF2B5EF4-FFF2-40B4-BE49-F238E27FC236}">
                      <a16:creationId xmlns:a16="http://schemas.microsoft.com/office/drawing/2014/main" id="{F2C69C58-6F2D-B438-53F6-AFFFC8338796}"/>
                    </a:ext>
                  </a:extLst>
                </p:cNvPr>
                <p:cNvSpPr/>
                <p:nvPr/>
              </p:nvSpPr>
              <p:spPr>
                <a:xfrm>
                  <a:off x="6831304" y="986948"/>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39139761-B5D1-0C25-C619-D8CFA92291E0}"/>
                  </a:ext>
                </a:extLst>
              </p:cNvPr>
              <p:cNvGrpSpPr/>
              <p:nvPr/>
            </p:nvGrpSpPr>
            <p:grpSpPr>
              <a:xfrm>
                <a:off x="5890229" y="844510"/>
                <a:ext cx="962405" cy="108499"/>
                <a:chOff x="5056046" y="1012229"/>
                <a:chExt cx="962405" cy="108499"/>
              </a:xfrm>
            </p:grpSpPr>
            <p:sp>
              <p:nvSpPr>
                <p:cNvPr id="106" name="Rounded Rectangle 105">
                  <a:extLst>
                    <a:ext uri="{FF2B5EF4-FFF2-40B4-BE49-F238E27FC236}">
                      <a16:creationId xmlns:a16="http://schemas.microsoft.com/office/drawing/2014/main" id="{ACF02739-9E21-2821-B74D-A92B0D0464A8}"/>
                    </a:ext>
                  </a:extLst>
                </p:cNvPr>
                <p:cNvSpPr/>
                <p:nvPr/>
              </p:nvSpPr>
              <p:spPr>
                <a:xfrm>
                  <a:off x="5056046" y="1012229"/>
                  <a:ext cx="261433" cy="108000"/>
                </a:xfrm>
                <a:prstGeom prst="roundRect">
                  <a:avLst>
                    <a:gd name="adj" fmla="val 50000"/>
                  </a:avLst>
                </a:prstGeom>
                <a:solidFill>
                  <a:srgbClr val="D1A6D1">
                    <a:alpha val="70219"/>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ounded Rectangle 106">
                  <a:extLst>
                    <a:ext uri="{FF2B5EF4-FFF2-40B4-BE49-F238E27FC236}">
                      <a16:creationId xmlns:a16="http://schemas.microsoft.com/office/drawing/2014/main" id="{9DE478CF-9DC1-AAB6-AF2A-5B27A066567C}"/>
                    </a:ext>
                  </a:extLst>
                </p:cNvPr>
                <p:cNvSpPr/>
                <p:nvPr/>
              </p:nvSpPr>
              <p:spPr>
                <a:xfrm>
                  <a:off x="5321642" y="1012728"/>
                  <a:ext cx="696809" cy="108000"/>
                </a:xfrm>
                <a:prstGeom prst="roundRect">
                  <a:avLst>
                    <a:gd name="adj" fmla="val 50000"/>
                  </a:avLst>
                </a:prstGeom>
                <a:solidFill>
                  <a:srgbClr val="D1A6D1">
                    <a:alpha val="70219"/>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0" name="Rectangle 109">
                <a:extLst>
                  <a:ext uri="{FF2B5EF4-FFF2-40B4-BE49-F238E27FC236}">
                    <a16:creationId xmlns:a16="http://schemas.microsoft.com/office/drawing/2014/main" id="{8D789DF9-DB8F-A2C4-AFBB-0EF05B19BBDF}"/>
                  </a:ext>
                </a:extLst>
              </p:cNvPr>
              <p:cNvSpPr/>
              <p:nvPr/>
            </p:nvSpPr>
            <p:spPr>
              <a:xfrm>
                <a:off x="6824601" y="824187"/>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070769A1-C961-C2DC-9BFC-3BB902E7E2D0}"/>
                  </a:ext>
                </a:extLst>
              </p:cNvPr>
              <p:cNvSpPr/>
              <p:nvPr/>
            </p:nvSpPr>
            <p:spPr>
              <a:xfrm>
                <a:off x="6133332" y="276323"/>
                <a:ext cx="867545" cy="215444"/>
              </a:xfrm>
              <a:prstGeom prst="rect">
                <a:avLst/>
              </a:prstGeom>
            </p:spPr>
            <p:txBody>
              <a:bodyPr wrap="none">
                <a:spAutoFit/>
              </a:bodyPr>
              <a:lstStyle/>
              <a:p>
                <a:r>
                  <a:rPr lang="en-US" altLang="zh-CN" sz="800" dirty="0">
                    <a:latin typeface="Helvetica" pitchFamily="2" charset="0"/>
                  </a:rPr>
                  <a:t>AID</a:t>
                </a:r>
                <a:r>
                  <a:rPr lang="zh-CN" altLang="en-US" sz="800" dirty="0">
                    <a:latin typeface="Helvetica" pitchFamily="2" charset="0"/>
                  </a:rPr>
                  <a:t> </a:t>
                </a:r>
                <a:r>
                  <a:rPr lang="en-US" altLang="zh-CN" sz="800" dirty="0">
                    <a:latin typeface="Helvetica" pitchFamily="2" charset="0"/>
                  </a:rPr>
                  <a:t>type</a:t>
                </a:r>
                <a:r>
                  <a:rPr lang="zh-CN" altLang="en-US" sz="800" dirty="0">
                    <a:latin typeface="Helvetica" pitchFamily="2" charset="0"/>
                  </a:rPr>
                  <a:t> </a:t>
                </a:r>
                <a:r>
                  <a:rPr lang="en-US" altLang="zh-CN" sz="800" dirty="0">
                    <a:latin typeface="Helvetica" pitchFamily="2" charset="0"/>
                  </a:rPr>
                  <a:t>break</a:t>
                </a:r>
                <a:endParaRPr lang="en-US" sz="800" dirty="0">
                  <a:latin typeface="Helvetica" pitchFamily="2" charset="0"/>
                </a:endParaRPr>
              </a:p>
            </p:txBody>
          </p:sp>
          <p:sp>
            <p:nvSpPr>
              <p:cNvPr id="112" name="Rectangle 111">
                <a:extLst>
                  <a:ext uri="{FF2B5EF4-FFF2-40B4-BE49-F238E27FC236}">
                    <a16:creationId xmlns:a16="http://schemas.microsoft.com/office/drawing/2014/main" id="{B05BA4DB-60F3-45ED-F002-3E9242BAEF6D}"/>
                  </a:ext>
                </a:extLst>
              </p:cNvPr>
              <p:cNvSpPr/>
              <p:nvPr/>
            </p:nvSpPr>
            <p:spPr>
              <a:xfrm>
                <a:off x="6407646" y="652399"/>
                <a:ext cx="918841" cy="215444"/>
              </a:xfrm>
              <a:prstGeom prst="rect">
                <a:avLst/>
              </a:prstGeom>
            </p:spPr>
            <p:txBody>
              <a:bodyPr wrap="none">
                <a:spAutoFit/>
              </a:bodyPr>
              <a:lstStyle/>
              <a:p>
                <a:r>
                  <a:rPr lang="en-US" altLang="zh-CN" sz="800" dirty="0">
                    <a:latin typeface="Helvetica" pitchFamily="2" charset="0"/>
                  </a:rPr>
                  <a:t>RAG</a:t>
                </a:r>
                <a:r>
                  <a:rPr lang="zh-CN" altLang="en-US" sz="800" dirty="0">
                    <a:latin typeface="Helvetica" pitchFamily="2" charset="0"/>
                  </a:rPr>
                  <a:t> </a:t>
                </a:r>
                <a:r>
                  <a:rPr lang="en-US" altLang="zh-CN" sz="800" dirty="0">
                    <a:latin typeface="Helvetica" pitchFamily="2" charset="0"/>
                  </a:rPr>
                  <a:t>type</a:t>
                </a:r>
                <a:r>
                  <a:rPr lang="zh-CN" altLang="en-US" sz="800" dirty="0">
                    <a:latin typeface="Helvetica" pitchFamily="2" charset="0"/>
                  </a:rPr>
                  <a:t> </a:t>
                </a:r>
                <a:r>
                  <a:rPr lang="en-US" altLang="zh-CN" sz="800" dirty="0">
                    <a:latin typeface="Helvetica" pitchFamily="2" charset="0"/>
                  </a:rPr>
                  <a:t>break</a:t>
                </a:r>
                <a:endParaRPr lang="en-US" sz="800" dirty="0">
                  <a:latin typeface="Helvetica" pitchFamily="2" charset="0"/>
                </a:endParaRPr>
              </a:p>
            </p:txBody>
          </p:sp>
          <p:pic>
            <p:nvPicPr>
              <p:cNvPr id="30" name="Graphic 29" descr="Lightning bolt with solid fill">
                <a:extLst>
                  <a:ext uri="{FF2B5EF4-FFF2-40B4-BE49-F238E27FC236}">
                    <a16:creationId xmlns:a16="http://schemas.microsoft.com/office/drawing/2014/main" id="{788EFB37-C985-EF73-1E34-D6A31742E175}"/>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6519546" y="446429"/>
                <a:ext cx="93600" cy="93600"/>
              </a:xfrm>
              <a:prstGeom prst="rect">
                <a:avLst/>
              </a:prstGeom>
            </p:spPr>
          </p:pic>
          <p:pic>
            <p:nvPicPr>
              <p:cNvPr id="119" name="Graphic 118" descr="Lightning bolt with solid fill">
                <a:extLst>
                  <a:ext uri="{FF2B5EF4-FFF2-40B4-BE49-F238E27FC236}">
                    <a16:creationId xmlns:a16="http://schemas.microsoft.com/office/drawing/2014/main" id="{A29ED721-BE58-4113-E3B9-BEE6E0C133B5}"/>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6818184" y="827242"/>
                <a:ext cx="93600" cy="93600"/>
              </a:xfrm>
              <a:prstGeom prst="rect">
                <a:avLst/>
              </a:prstGeom>
            </p:spPr>
          </p:pic>
          <p:sp>
            <p:nvSpPr>
              <p:cNvPr id="122" name="Rectangle 121">
                <a:extLst>
                  <a:ext uri="{FF2B5EF4-FFF2-40B4-BE49-F238E27FC236}">
                    <a16:creationId xmlns:a16="http://schemas.microsoft.com/office/drawing/2014/main" id="{F1D3A896-9D1F-0CB1-FDAA-D2C557A782A6}"/>
                  </a:ext>
                </a:extLst>
              </p:cNvPr>
              <p:cNvSpPr/>
              <p:nvPr/>
            </p:nvSpPr>
            <p:spPr>
              <a:xfrm>
                <a:off x="6713113" y="414906"/>
                <a:ext cx="442750" cy="215444"/>
              </a:xfrm>
              <a:prstGeom prst="rect">
                <a:avLst/>
              </a:prstGeom>
            </p:spPr>
            <p:txBody>
              <a:bodyPr wrap="none">
                <a:spAutoFit/>
              </a:bodyPr>
              <a:lstStyle/>
              <a:p>
                <a:r>
                  <a:rPr lang="en-US" altLang="zh-CN" sz="800" i="1" dirty="0">
                    <a:latin typeface="Helvetica" pitchFamily="2" charset="0"/>
                  </a:rPr>
                  <a:t>BCL2</a:t>
                </a:r>
                <a:endParaRPr lang="en-US" sz="800" i="1" dirty="0">
                  <a:latin typeface="Helvetica" pitchFamily="2" charset="0"/>
                </a:endParaRPr>
              </a:p>
            </p:txBody>
          </p:sp>
          <p:sp>
            <p:nvSpPr>
              <p:cNvPr id="123" name="Rectangle 122">
                <a:extLst>
                  <a:ext uri="{FF2B5EF4-FFF2-40B4-BE49-F238E27FC236}">
                    <a16:creationId xmlns:a16="http://schemas.microsoft.com/office/drawing/2014/main" id="{2A26D2ED-ECC5-856E-C67F-2E501FC3ACEF}"/>
                  </a:ext>
                </a:extLst>
              </p:cNvPr>
              <p:cNvSpPr/>
              <p:nvPr/>
            </p:nvSpPr>
            <p:spPr>
              <a:xfrm>
                <a:off x="6883768" y="789558"/>
                <a:ext cx="492443"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(J)</a:t>
                </a:r>
                <a:endParaRPr lang="en-US" sz="800" dirty="0">
                  <a:latin typeface="Helvetica" pitchFamily="2" charset="0"/>
                </a:endParaRPr>
              </a:p>
            </p:txBody>
          </p:sp>
        </p:grpSp>
      </p:grpSp>
      <p:grpSp>
        <p:nvGrpSpPr>
          <p:cNvPr id="42" name="Group 41">
            <a:extLst>
              <a:ext uri="{FF2B5EF4-FFF2-40B4-BE49-F238E27FC236}">
                <a16:creationId xmlns:a16="http://schemas.microsoft.com/office/drawing/2014/main" id="{17FCEE7A-C682-086A-4326-114B86882ABA}"/>
              </a:ext>
            </a:extLst>
          </p:cNvPr>
          <p:cNvGrpSpPr/>
          <p:nvPr/>
        </p:nvGrpSpPr>
        <p:grpSpPr>
          <a:xfrm>
            <a:off x="8578076" y="276323"/>
            <a:ext cx="2180482" cy="730755"/>
            <a:chOff x="7783998" y="276323"/>
            <a:chExt cx="2180482" cy="730755"/>
          </a:xfrm>
        </p:grpSpPr>
        <p:sp>
          <p:nvSpPr>
            <p:cNvPr id="131" name="Rectangle 130">
              <a:extLst>
                <a:ext uri="{FF2B5EF4-FFF2-40B4-BE49-F238E27FC236}">
                  <a16:creationId xmlns:a16="http://schemas.microsoft.com/office/drawing/2014/main" id="{A0A4489D-A939-F4DF-F5FB-6EFA6E5242A1}"/>
                </a:ext>
              </a:extLst>
            </p:cNvPr>
            <p:cNvSpPr/>
            <p:nvPr/>
          </p:nvSpPr>
          <p:spPr>
            <a:xfrm>
              <a:off x="8704397" y="276323"/>
              <a:ext cx="867545" cy="215444"/>
            </a:xfrm>
            <a:prstGeom prst="rect">
              <a:avLst/>
            </a:prstGeom>
          </p:spPr>
          <p:txBody>
            <a:bodyPr wrap="none">
              <a:spAutoFit/>
            </a:bodyPr>
            <a:lstStyle/>
            <a:p>
              <a:r>
                <a:rPr lang="en-US" altLang="zh-CN" sz="800" dirty="0">
                  <a:latin typeface="Helvetica" pitchFamily="2" charset="0"/>
                </a:rPr>
                <a:t>AID</a:t>
              </a:r>
              <a:r>
                <a:rPr lang="zh-CN" altLang="en-US" sz="800" dirty="0">
                  <a:latin typeface="Helvetica" pitchFamily="2" charset="0"/>
                </a:rPr>
                <a:t> </a:t>
              </a:r>
              <a:r>
                <a:rPr lang="en-US" altLang="zh-CN" sz="800" dirty="0">
                  <a:latin typeface="Helvetica" pitchFamily="2" charset="0"/>
                </a:rPr>
                <a:t>type</a:t>
              </a:r>
              <a:r>
                <a:rPr lang="zh-CN" altLang="en-US" sz="800" dirty="0">
                  <a:latin typeface="Helvetica" pitchFamily="2" charset="0"/>
                </a:rPr>
                <a:t> </a:t>
              </a:r>
              <a:r>
                <a:rPr lang="en-US" altLang="zh-CN" sz="800" dirty="0">
                  <a:latin typeface="Helvetica" pitchFamily="2" charset="0"/>
                </a:rPr>
                <a:t>break</a:t>
              </a:r>
              <a:endParaRPr lang="en-US" sz="800" dirty="0">
                <a:latin typeface="Helvetica" pitchFamily="2" charset="0"/>
              </a:endParaRPr>
            </a:p>
          </p:txBody>
        </p:sp>
        <p:grpSp>
          <p:nvGrpSpPr>
            <p:cNvPr id="34" name="Group 33">
              <a:extLst>
                <a:ext uri="{FF2B5EF4-FFF2-40B4-BE49-F238E27FC236}">
                  <a16:creationId xmlns:a16="http://schemas.microsoft.com/office/drawing/2014/main" id="{A6751465-0813-4D5D-3334-9733BC66170C}"/>
                </a:ext>
              </a:extLst>
            </p:cNvPr>
            <p:cNvGrpSpPr/>
            <p:nvPr/>
          </p:nvGrpSpPr>
          <p:grpSpPr>
            <a:xfrm>
              <a:off x="7785518" y="414906"/>
              <a:ext cx="1942204" cy="219857"/>
              <a:chOff x="7762300" y="414906"/>
              <a:chExt cx="1501274" cy="219857"/>
            </a:xfrm>
          </p:grpSpPr>
          <p:grpSp>
            <p:nvGrpSpPr>
              <p:cNvPr id="124" name="Group 123">
                <a:extLst>
                  <a:ext uri="{FF2B5EF4-FFF2-40B4-BE49-F238E27FC236}">
                    <a16:creationId xmlns:a16="http://schemas.microsoft.com/office/drawing/2014/main" id="{30DB83F0-BC7B-B7F2-312B-E07EBE30E06F}"/>
                  </a:ext>
                </a:extLst>
              </p:cNvPr>
              <p:cNvGrpSpPr/>
              <p:nvPr/>
            </p:nvGrpSpPr>
            <p:grpSpPr>
              <a:xfrm>
                <a:off x="8039398" y="466313"/>
                <a:ext cx="881477" cy="108001"/>
                <a:chOff x="5019946" y="1009053"/>
                <a:chExt cx="881477" cy="111675"/>
              </a:xfrm>
            </p:grpSpPr>
            <p:sp>
              <p:nvSpPr>
                <p:cNvPr id="125" name="Rounded Rectangle 124">
                  <a:extLst>
                    <a:ext uri="{FF2B5EF4-FFF2-40B4-BE49-F238E27FC236}">
                      <a16:creationId xmlns:a16="http://schemas.microsoft.com/office/drawing/2014/main" id="{95E473CF-A412-DA11-5241-C3B1DFC915CF}"/>
                    </a:ext>
                  </a:extLst>
                </p:cNvPr>
                <p:cNvSpPr/>
                <p:nvPr/>
              </p:nvSpPr>
              <p:spPr>
                <a:xfrm>
                  <a:off x="5019946" y="1009053"/>
                  <a:ext cx="297533" cy="111674"/>
                </a:xfrm>
                <a:prstGeom prst="roundRect">
                  <a:avLst>
                    <a:gd name="adj" fmla="val 50000"/>
                  </a:avLst>
                </a:prstGeom>
                <a:solidFill>
                  <a:srgbClr val="CCFFC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a:extLst>
                    <a:ext uri="{FF2B5EF4-FFF2-40B4-BE49-F238E27FC236}">
                      <a16:creationId xmlns:a16="http://schemas.microsoft.com/office/drawing/2014/main" id="{6BC8CE20-FC9D-D641-905B-87D4B5BE8340}"/>
                    </a:ext>
                  </a:extLst>
                </p:cNvPr>
                <p:cNvSpPr/>
                <p:nvPr/>
              </p:nvSpPr>
              <p:spPr>
                <a:xfrm>
                  <a:off x="5321642" y="1012728"/>
                  <a:ext cx="579781" cy="108000"/>
                </a:xfrm>
                <a:prstGeom prst="roundRect">
                  <a:avLst>
                    <a:gd name="adj" fmla="val 50000"/>
                  </a:avLst>
                </a:prstGeom>
                <a:solidFill>
                  <a:srgbClr val="CCFFC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7" name="Rectangle 126">
                <a:extLst>
                  <a:ext uri="{FF2B5EF4-FFF2-40B4-BE49-F238E27FC236}">
                    <a16:creationId xmlns:a16="http://schemas.microsoft.com/office/drawing/2014/main" id="{909AAFC5-49C2-B54F-6D57-5A595BECCF00}"/>
                  </a:ext>
                </a:extLst>
              </p:cNvPr>
              <p:cNvSpPr/>
              <p:nvPr/>
            </p:nvSpPr>
            <p:spPr>
              <a:xfrm>
                <a:off x="7762300" y="419319"/>
                <a:ext cx="385042" cy="215444"/>
              </a:xfrm>
              <a:prstGeom prst="rect">
                <a:avLst/>
              </a:prstGeom>
            </p:spPr>
            <p:txBody>
              <a:bodyPr wrap="none">
                <a:spAutoFit/>
              </a:bodyPr>
              <a:lstStyle/>
              <a:p>
                <a:r>
                  <a:rPr lang="en-US" altLang="zh-CN" sz="800" dirty="0">
                    <a:latin typeface="Helvetica" pitchFamily="2" charset="0"/>
                  </a:rPr>
                  <a:t>chr8</a:t>
                </a:r>
                <a:endParaRPr lang="en-US" sz="800" dirty="0">
                  <a:latin typeface="Helvetica" pitchFamily="2" charset="0"/>
                </a:endParaRPr>
              </a:p>
            </p:txBody>
          </p:sp>
          <p:grpSp>
            <p:nvGrpSpPr>
              <p:cNvPr id="128" name="Group 127">
                <a:extLst>
                  <a:ext uri="{FF2B5EF4-FFF2-40B4-BE49-F238E27FC236}">
                    <a16:creationId xmlns:a16="http://schemas.microsoft.com/office/drawing/2014/main" id="{F8A364A0-0544-B749-5648-2362CE9C7F21}"/>
                  </a:ext>
                </a:extLst>
              </p:cNvPr>
              <p:cNvGrpSpPr/>
              <p:nvPr/>
            </p:nvGrpSpPr>
            <p:grpSpPr>
              <a:xfrm>
                <a:off x="8776627" y="448769"/>
                <a:ext cx="205629" cy="165600"/>
                <a:chOff x="6831304" y="986948"/>
                <a:chExt cx="205629" cy="165600"/>
              </a:xfrm>
            </p:grpSpPr>
            <p:sp>
              <p:nvSpPr>
                <p:cNvPr id="129" name="Rounded Rectangle 128">
                  <a:extLst>
                    <a:ext uri="{FF2B5EF4-FFF2-40B4-BE49-F238E27FC236}">
                      <a16:creationId xmlns:a16="http://schemas.microsoft.com/office/drawing/2014/main" id="{4A3AB5DD-14D2-4344-9743-8E1CA8B1D942}"/>
                    </a:ext>
                  </a:extLst>
                </p:cNvPr>
                <p:cNvSpPr/>
                <p:nvPr/>
              </p:nvSpPr>
              <p:spPr>
                <a:xfrm>
                  <a:off x="6838635" y="1006454"/>
                  <a:ext cx="198298" cy="108000"/>
                </a:xfrm>
                <a:prstGeom prst="roundRect">
                  <a:avLst>
                    <a:gd name="adj" fmla="val 50000"/>
                  </a:avLst>
                </a:prstGeom>
                <a:solidFill>
                  <a:srgbClr val="CCFFC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A45762AA-1FB3-C2CA-24A1-15383A8C2430}"/>
                    </a:ext>
                  </a:extLst>
                </p:cNvPr>
                <p:cNvSpPr/>
                <p:nvPr/>
              </p:nvSpPr>
              <p:spPr>
                <a:xfrm>
                  <a:off x="6831304" y="986948"/>
                  <a:ext cx="55654"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2" name="Graphic 131" descr="Lightning bolt with solid fill">
                <a:extLst>
                  <a:ext uri="{FF2B5EF4-FFF2-40B4-BE49-F238E27FC236}">
                    <a16:creationId xmlns:a16="http://schemas.microsoft.com/office/drawing/2014/main" id="{07F5FC06-5574-3981-310F-4FE1C5FCE51F}"/>
                  </a:ext>
                </a:extLst>
              </p:cNvPr>
              <p:cNvPicPr>
                <a:picLocks/>
              </p:cNvPicPr>
              <p:nvPr/>
            </p:nvPicPr>
            <p:blipFill>
              <a:blip r:embed="rId20">
                <a:extLst>
                  <a:ext uri="{96DAC541-7B7A-43D3-8B79-37D633B846F1}">
                    <asvg:svgBlip xmlns:asvg="http://schemas.microsoft.com/office/drawing/2016/SVG/main" r:embed="rId21"/>
                  </a:ext>
                </a:extLst>
              </a:blip>
              <a:stretch>
                <a:fillRect/>
              </a:stretch>
            </p:blipFill>
            <p:spPr>
              <a:xfrm>
                <a:off x="8770947" y="446429"/>
                <a:ext cx="72350" cy="94612"/>
              </a:xfrm>
              <a:prstGeom prst="rect">
                <a:avLst/>
              </a:prstGeom>
            </p:spPr>
          </p:pic>
          <p:sp>
            <p:nvSpPr>
              <p:cNvPr id="133" name="Rectangle 132">
                <a:extLst>
                  <a:ext uri="{FF2B5EF4-FFF2-40B4-BE49-F238E27FC236}">
                    <a16:creationId xmlns:a16="http://schemas.microsoft.com/office/drawing/2014/main" id="{68E76E43-73DD-FCAC-291C-CD21001E4D12}"/>
                  </a:ext>
                </a:extLst>
              </p:cNvPr>
              <p:cNvSpPr/>
              <p:nvPr/>
            </p:nvSpPr>
            <p:spPr>
              <a:xfrm>
                <a:off x="8944883" y="414906"/>
                <a:ext cx="318691" cy="215444"/>
              </a:xfrm>
              <a:prstGeom prst="rect">
                <a:avLst/>
              </a:prstGeom>
            </p:spPr>
            <p:txBody>
              <a:bodyPr wrap="none">
                <a:spAutoFit/>
              </a:bodyPr>
              <a:lstStyle/>
              <a:p>
                <a:r>
                  <a:rPr lang="en-US" altLang="zh-CN" sz="800" i="1" dirty="0">
                    <a:latin typeface="Helvetica" pitchFamily="2" charset="0"/>
                  </a:rPr>
                  <a:t>MYC</a:t>
                </a:r>
                <a:endParaRPr lang="en-US" sz="800" i="1" dirty="0">
                  <a:latin typeface="Helvetica" pitchFamily="2" charset="0"/>
                </a:endParaRPr>
              </a:p>
            </p:txBody>
          </p:sp>
        </p:grpSp>
        <p:sp>
          <p:nvSpPr>
            <p:cNvPr id="135" name="Rounded Rectangle 134">
              <a:extLst>
                <a:ext uri="{FF2B5EF4-FFF2-40B4-BE49-F238E27FC236}">
                  <a16:creationId xmlns:a16="http://schemas.microsoft.com/office/drawing/2014/main" id="{7BF4DF65-41E5-7AE9-9065-C0441F02DD0F}"/>
                </a:ext>
              </a:extLst>
            </p:cNvPr>
            <p:cNvSpPr/>
            <p:nvPr/>
          </p:nvSpPr>
          <p:spPr>
            <a:xfrm>
              <a:off x="9145346" y="845623"/>
              <a:ext cx="108000" cy="108000"/>
            </a:xfrm>
            <a:prstGeom prst="roundRect">
              <a:avLst>
                <a:gd name="adj" fmla="val 50000"/>
              </a:avLst>
            </a:prstGeom>
            <a:solidFill>
              <a:srgbClr val="D1A6D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Rectangle 135">
              <a:extLst>
                <a:ext uri="{FF2B5EF4-FFF2-40B4-BE49-F238E27FC236}">
                  <a16:creationId xmlns:a16="http://schemas.microsoft.com/office/drawing/2014/main" id="{85DACB94-DA0C-16C8-62EC-6F8E705B0B0A}"/>
                </a:ext>
              </a:extLst>
            </p:cNvPr>
            <p:cNvSpPr/>
            <p:nvPr/>
          </p:nvSpPr>
          <p:spPr>
            <a:xfrm>
              <a:off x="7783998" y="791059"/>
              <a:ext cx="442750" cy="215444"/>
            </a:xfrm>
            <a:prstGeom prst="rect">
              <a:avLst/>
            </a:prstGeom>
          </p:spPr>
          <p:txBody>
            <a:bodyPr wrap="none">
              <a:spAutoFit/>
            </a:bodyPr>
            <a:lstStyle/>
            <a:p>
              <a:r>
                <a:rPr lang="en-US" altLang="zh-CN" sz="800" dirty="0">
                  <a:latin typeface="Helvetica" pitchFamily="2" charset="0"/>
                </a:rPr>
                <a:t>chr14</a:t>
              </a:r>
              <a:endParaRPr lang="en-US" sz="800" dirty="0">
                <a:latin typeface="Helvetica" pitchFamily="2" charset="0"/>
              </a:endParaRPr>
            </a:p>
          </p:txBody>
        </p:sp>
        <p:grpSp>
          <p:nvGrpSpPr>
            <p:cNvPr id="137" name="Group 136">
              <a:extLst>
                <a:ext uri="{FF2B5EF4-FFF2-40B4-BE49-F238E27FC236}">
                  <a16:creationId xmlns:a16="http://schemas.microsoft.com/office/drawing/2014/main" id="{20D7B9D8-DBBB-1FDD-4AA8-17BAF0E7A70B}"/>
                </a:ext>
              </a:extLst>
            </p:cNvPr>
            <p:cNvGrpSpPr/>
            <p:nvPr/>
          </p:nvGrpSpPr>
          <p:grpSpPr>
            <a:xfrm>
              <a:off x="8207590" y="846586"/>
              <a:ext cx="962405" cy="108499"/>
              <a:chOff x="5056046" y="1012229"/>
              <a:chExt cx="962405" cy="108499"/>
            </a:xfrm>
          </p:grpSpPr>
          <p:sp>
            <p:nvSpPr>
              <p:cNvPr id="138" name="Rounded Rectangle 137">
                <a:extLst>
                  <a:ext uri="{FF2B5EF4-FFF2-40B4-BE49-F238E27FC236}">
                    <a16:creationId xmlns:a16="http://schemas.microsoft.com/office/drawing/2014/main" id="{63BF98C9-1FB5-5768-D55C-7DFB23FCE23F}"/>
                  </a:ext>
                </a:extLst>
              </p:cNvPr>
              <p:cNvSpPr/>
              <p:nvPr/>
            </p:nvSpPr>
            <p:spPr>
              <a:xfrm>
                <a:off x="5056046" y="1012229"/>
                <a:ext cx="261433" cy="108000"/>
              </a:xfrm>
              <a:prstGeom prst="roundRect">
                <a:avLst>
                  <a:gd name="adj" fmla="val 50000"/>
                </a:avLst>
              </a:prstGeom>
              <a:solidFill>
                <a:srgbClr val="D1A6D1">
                  <a:alpha val="70219"/>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Rounded Rectangle 138">
                <a:extLst>
                  <a:ext uri="{FF2B5EF4-FFF2-40B4-BE49-F238E27FC236}">
                    <a16:creationId xmlns:a16="http://schemas.microsoft.com/office/drawing/2014/main" id="{1CEAFA0F-1109-5405-8441-35A37C6999E5}"/>
                  </a:ext>
                </a:extLst>
              </p:cNvPr>
              <p:cNvSpPr/>
              <p:nvPr/>
            </p:nvSpPr>
            <p:spPr>
              <a:xfrm>
                <a:off x="5321642" y="1012728"/>
                <a:ext cx="696809" cy="108000"/>
              </a:xfrm>
              <a:prstGeom prst="roundRect">
                <a:avLst>
                  <a:gd name="adj" fmla="val 50000"/>
                </a:avLst>
              </a:prstGeom>
              <a:solidFill>
                <a:srgbClr val="D1A6D1">
                  <a:alpha val="70219"/>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0" name="Rectangle 139">
              <a:extLst>
                <a:ext uri="{FF2B5EF4-FFF2-40B4-BE49-F238E27FC236}">
                  <a16:creationId xmlns:a16="http://schemas.microsoft.com/office/drawing/2014/main" id="{EB02D1C1-EB9A-A69B-2871-A33AAC804402}"/>
                </a:ext>
              </a:extLst>
            </p:cNvPr>
            <p:cNvSpPr/>
            <p:nvPr/>
          </p:nvSpPr>
          <p:spPr>
            <a:xfrm>
              <a:off x="9132437" y="826263"/>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1" name="Graphic 140" descr="Lightning bolt with solid fill">
              <a:extLst>
                <a:ext uri="{FF2B5EF4-FFF2-40B4-BE49-F238E27FC236}">
                  <a16:creationId xmlns:a16="http://schemas.microsoft.com/office/drawing/2014/main" id="{1118FBBF-2F38-50F9-F597-5CCC5913CA60}"/>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9122845" y="829318"/>
              <a:ext cx="93600" cy="93600"/>
            </a:xfrm>
            <a:prstGeom prst="rect">
              <a:avLst/>
            </a:prstGeom>
          </p:spPr>
        </p:pic>
        <p:sp>
          <p:nvSpPr>
            <p:cNvPr id="142" name="Rectangle 141">
              <a:extLst>
                <a:ext uri="{FF2B5EF4-FFF2-40B4-BE49-F238E27FC236}">
                  <a16:creationId xmlns:a16="http://schemas.microsoft.com/office/drawing/2014/main" id="{90822D23-DE4E-B80E-BE06-1C7693BA9045}"/>
                </a:ext>
              </a:extLst>
            </p:cNvPr>
            <p:cNvSpPr/>
            <p:nvPr/>
          </p:nvSpPr>
          <p:spPr>
            <a:xfrm>
              <a:off x="9201129" y="791634"/>
              <a:ext cx="763351" cy="215444"/>
            </a:xfrm>
            <a:prstGeom prst="rect">
              <a:avLst/>
            </a:prstGeom>
          </p:spPr>
          <p:txBody>
            <a:bodyPr wrap="none">
              <a:spAutoFit/>
            </a:bodyPr>
            <a:lstStyle/>
            <a:p>
              <a:r>
                <a:rPr lang="en-US" altLang="zh-CN" sz="800" i="1" dirty="0" err="1">
                  <a:latin typeface="Helvetica" pitchFamily="2" charset="0"/>
                </a:rPr>
                <a:t>IgH</a:t>
              </a:r>
              <a:r>
                <a:rPr lang="zh-CN" altLang="en-US" sz="800" i="1" dirty="0">
                  <a:latin typeface="Helvetica" pitchFamily="2" charset="0"/>
                </a:rPr>
                <a:t> </a:t>
              </a:r>
              <a:r>
                <a:rPr lang="en-US" altLang="zh-CN" sz="800" dirty="0">
                  <a:latin typeface="Helvetica" pitchFamily="2" charset="0"/>
                </a:rPr>
                <a:t>S-region</a:t>
              </a:r>
              <a:endParaRPr lang="en-US" sz="800" dirty="0">
                <a:latin typeface="Helvetica" pitchFamily="2" charset="0"/>
              </a:endParaRPr>
            </a:p>
          </p:txBody>
        </p:sp>
        <p:sp>
          <p:nvSpPr>
            <p:cNvPr id="143" name="Rectangle 142">
              <a:extLst>
                <a:ext uri="{FF2B5EF4-FFF2-40B4-BE49-F238E27FC236}">
                  <a16:creationId xmlns:a16="http://schemas.microsoft.com/office/drawing/2014/main" id="{DB77C656-E16A-25D4-59BA-FF09BDDCAC4D}"/>
                </a:ext>
              </a:extLst>
            </p:cNvPr>
            <p:cNvSpPr/>
            <p:nvPr/>
          </p:nvSpPr>
          <p:spPr>
            <a:xfrm>
              <a:off x="8737732" y="653027"/>
              <a:ext cx="867545" cy="215444"/>
            </a:xfrm>
            <a:prstGeom prst="rect">
              <a:avLst/>
            </a:prstGeom>
          </p:spPr>
          <p:txBody>
            <a:bodyPr wrap="none">
              <a:spAutoFit/>
            </a:bodyPr>
            <a:lstStyle/>
            <a:p>
              <a:r>
                <a:rPr lang="en-US" altLang="zh-CN" sz="800" dirty="0">
                  <a:latin typeface="Helvetica" pitchFamily="2" charset="0"/>
                </a:rPr>
                <a:t>AID</a:t>
              </a:r>
              <a:r>
                <a:rPr lang="zh-CN" altLang="en-US" sz="800" dirty="0">
                  <a:latin typeface="Helvetica" pitchFamily="2" charset="0"/>
                </a:rPr>
                <a:t> </a:t>
              </a:r>
              <a:r>
                <a:rPr lang="en-US" altLang="zh-CN" sz="800" dirty="0">
                  <a:latin typeface="Helvetica" pitchFamily="2" charset="0"/>
                </a:rPr>
                <a:t>type</a:t>
              </a:r>
              <a:r>
                <a:rPr lang="zh-CN" altLang="en-US" sz="800" dirty="0">
                  <a:latin typeface="Helvetica" pitchFamily="2" charset="0"/>
                </a:rPr>
                <a:t> </a:t>
              </a:r>
              <a:r>
                <a:rPr lang="en-US" altLang="zh-CN" sz="800" dirty="0">
                  <a:latin typeface="Helvetica" pitchFamily="2" charset="0"/>
                </a:rPr>
                <a:t>break</a:t>
              </a:r>
              <a:endParaRPr lang="en-US" sz="800" dirty="0">
                <a:latin typeface="Helvetica" pitchFamily="2" charset="0"/>
              </a:endParaRPr>
            </a:p>
          </p:txBody>
        </p:sp>
      </p:grpSp>
      <p:sp>
        <p:nvSpPr>
          <p:cNvPr id="150" name="TextBox 149">
            <a:extLst>
              <a:ext uri="{FF2B5EF4-FFF2-40B4-BE49-F238E27FC236}">
                <a16:creationId xmlns:a16="http://schemas.microsoft.com/office/drawing/2014/main" id="{0B202720-2A85-6C4A-6F9D-24B238944915}"/>
              </a:ext>
            </a:extLst>
          </p:cNvPr>
          <p:cNvSpPr txBox="1"/>
          <p:nvPr/>
        </p:nvSpPr>
        <p:spPr>
          <a:xfrm>
            <a:off x="5068028" y="147061"/>
            <a:ext cx="353697" cy="369332"/>
          </a:xfrm>
          <a:prstGeom prst="rect">
            <a:avLst/>
          </a:prstGeom>
          <a:noFill/>
        </p:spPr>
        <p:txBody>
          <a:bodyPr wrap="square" lIns="0" tIns="0" rIns="0" bIns="0" rtlCol="0">
            <a:spAutoFit/>
          </a:bodyPr>
          <a:lstStyle/>
          <a:p>
            <a:pPr algn="ctr"/>
            <a:r>
              <a:rPr lang="en-US" altLang="zh-CN" sz="2400" b="1" dirty="0">
                <a:latin typeface="Helvetica" pitchFamily="2" charset="0"/>
              </a:rPr>
              <a:t>B</a:t>
            </a:r>
            <a:endParaRPr lang="en-US" sz="2400" b="1" dirty="0">
              <a:latin typeface="Helvetica" pitchFamily="2" charset="0"/>
            </a:endParaRPr>
          </a:p>
        </p:txBody>
      </p:sp>
      <p:grpSp>
        <p:nvGrpSpPr>
          <p:cNvPr id="43" name="Group 42">
            <a:extLst>
              <a:ext uri="{FF2B5EF4-FFF2-40B4-BE49-F238E27FC236}">
                <a16:creationId xmlns:a16="http://schemas.microsoft.com/office/drawing/2014/main" id="{089F2E9C-DB49-3BC1-DEBB-2E11AA48AA34}"/>
              </a:ext>
            </a:extLst>
          </p:cNvPr>
          <p:cNvGrpSpPr/>
          <p:nvPr/>
        </p:nvGrpSpPr>
        <p:grpSpPr>
          <a:xfrm>
            <a:off x="5499798" y="1227620"/>
            <a:ext cx="2421206" cy="2943350"/>
            <a:chOff x="5288257" y="1227620"/>
            <a:chExt cx="2421206" cy="2943350"/>
          </a:xfrm>
        </p:grpSpPr>
        <p:pic>
          <p:nvPicPr>
            <p:cNvPr id="39" name="Picture 38">
              <a:extLst>
                <a:ext uri="{FF2B5EF4-FFF2-40B4-BE49-F238E27FC236}">
                  <a16:creationId xmlns:a16="http://schemas.microsoft.com/office/drawing/2014/main" id="{EC13BC67-55F1-179E-35CC-BE0CF6E10220}"/>
                </a:ext>
              </a:extLst>
            </p:cNvPr>
            <p:cNvPicPr>
              <a:picLocks noChangeAspect="1"/>
            </p:cNvPicPr>
            <p:nvPr/>
          </p:nvPicPr>
          <p:blipFill rotWithShape="1">
            <a:blip r:embed="rId26"/>
            <a:srcRect l="14258" b="5546"/>
            <a:stretch/>
          </p:blipFill>
          <p:spPr>
            <a:xfrm>
              <a:off x="5590420" y="1227620"/>
              <a:ext cx="2119043" cy="2687021"/>
            </a:xfrm>
            <a:prstGeom prst="rect">
              <a:avLst/>
            </a:prstGeom>
          </p:spPr>
        </p:pic>
        <p:sp>
          <p:nvSpPr>
            <p:cNvPr id="152" name="TextBox 151">
              <a:extLst>
                <a:ext uri="{FF2B5EF4-FFF2-40B4-BE49-F238E27FC236}">
                  <a16:creationId xmlns:a16="http://schemas.microsoft.com/office/drawing/2014/main" id="{33571C08-B7E1-B1A9-6E75-F4F3204D65EE}"/>
                </a:ext>
              </a:extLst>
            </p:cNvPr>
            <p:cNvSpPr txBox="1"/>
            <p:nvPr/>
          </p:nvSpPr>
          <p:spPr>
            <a:xfrm>
              <a:off x="5893517" y="3924749"/>
              <a:ext cx="585699" cy="246221"/>
            </a:xfrm>
            <a:prstGeom prst="rect">
              <a:avLst/>
            </a:prstGeom>
            <a:noFill/>
          </p:spPr>
          <p:txBody>
            <a:bodyPr wrap="square" lIns="0" tIns="0" rIns="0" bIns="0" rtlCol="0">
              <a:spAutoFit/>
            </a:bodyPr>
            <a:lstStyle/>
            <a:p>
              <a:pPr algn="ctr"/>
              <a:r>
                <a:rPr lang="en-US" altLang="zh-CN" sz="800" i="1" dirty="0">
                  <a:latin typeface="Helvetica" pitchFamily="2" charset="0"/>
                </a:rPr>
                <a:t>BCL2</a:t>
              </a:r>
            </a:p>
            <a:p>
              <a:pPr algn="ctr"/>
              <a:r>
                <a:rPr lang="en-US" altLang="zh-CN" sz="800" dirty="0">
                  <a:latin typeface="Helvetica" pitchFamily="2" charset="0"/>
                </a:rPr>
                <a:t>break</a:t>
              </a:r>
              <a:r>
                <a:rPr lang="zh-CN" altLang="en-US" sz="800" dirty="0">
                  <a:latin typeface="Helvetica" pitchFamily="2" charset="0"/>
                </a:rPr>
                <a:t> </a:t>
              </a:r>
              <a:r>
                <a:rPr lang="en-US" altLang="zh-CN" sz="800" dirty="0">
                  <a:latin typeface="Helvetica" pitchFamily="2" charset="0"/>
                </a:rPr>
                <a:t>point</a:t>
              </a:r>
              <a:endParaRPr lang="en-US" sz="800" dirty="0">
                <a:latin typeface="Helvetica" pitchFamily="2" charset="0"/>
              </a:endParaRPr>
            </a:p>
          </p:txBody>
        </p:sp>
        <p:sp>
          <p:nvSpPr>
            <p:cNvPr id="153" name="TextBox 152">
              <a:extLst>
                <a:ext uri="{FF2B5EF4-FFF2-40B4-BE49-F238E27FC236}">
                  <a16:creationId xmlns:a16="http://schemas.microsoft.com/office/drawing/2014/main" id="{4157CC44-6A75-B7EA-E342-E2AC6BB108A7}"/>
                </a:ext>
              </a:extLst>
            </p:cNvPr>
            <p:cNvSpPr txBox="1"/>
            <p:nvPr/>
          </p:nvSpPr>
          <p:spPr>
            <a:xfrm rot="16200000">
              <a:off x="4181475" y="2496091"/>
              <a:ext cx="2336675" cy="123111"/>
            </a:xfrm>
            <a:prstGeom prst="rect">
              <a:avLst/>
            </a:prstGeom>
            <a:noFill/>
          </p:spPr>
          <p:txBody>
            <a:bodyPr wrap="square" lIns="0" tIns="0" rIns="0" bIns="0" rtlCol="0">
              <a:spAutoFit/>
            </a:bodyPr>
            <a:lstStyle/>
            <a:p>
              <a:pPr algn="ctr"/>
              <a:r>
                <a:rPr lang="en-US" altLang="zh-CN" sz="800" dirty="0">
                  <a:latin typeface="Helvetica" pitchFamily="2" charset="0"/>
                </a:rPr>
                <a:t>Distance</a:t>
              </a:r>
              <a:r>
                <a:rPr lang="zh-CN" altLang="en-US" sz="800" dirty="0">
                  <a:latin typeface="Helvetica" pitchFamily="2" charset="0"/>
                </a:rPr>
                <a:t> </a:t>
              </a:r>
              <a:r>
                <a:rPr lang="en-US" altLang="zh-CN" sz="800" dirty="0">
                  <a:latin typeface="Helvetica" pitchFamily="2" charset="0"/>
                </a:rPr>
                <a:t>from</a:t>
              </a:r>
              <a:r>
                <a:rPr lang="zh-CN" altLang="en-US" sz="800" dirty="0">
                  <a:latin typeface="Helvetica" pitchFamily="2" charset="0"/>
                </a:rPr>
                <a:t> </a:t>
              </a:r>
              <a:r>
                <a:rPr lang="en-US" altLang="zh-CN" sz="800" dirty="0">
                  <a:latin typeface="Helvetica" pitchFamily="2" charset="0"/>
                </a:rPr>
                <a:t>nearest</a:t>
              </a:r>
              <a:r>
                <a:rPr lang="zh-CN" altLang="en-US" sz="800" dirty="0">
                  <a:latin typeface="Helvetica" pitchFamily="2" charset="0"/>
                </a:rPr>
                <a:t> </a:t>
              </a:r>
              <a:r>
                <a:rPr lang="en-US" altLang="zh-CN" sz="800" dirty="0">
                  <a:latin typeface="Helvetica" pitchFamily="2" charset="0"/>
                </a:rPr>
                <a:t>CpG</a:t>
              </a:r>
              <a:r>
                <a:rPr lang="zh-CN" altLang="en-US" sz="800" dirty="0">
                  <a:latin typeface="Helvetica" pitchFamily="2" charset="0"/>
                </a:rPr>
                <a:t> </a:t>
              </a:r>
              <a:r>
                <a:rPr lang="en-US" altLang="zh-CN" sz="800" dirty="0">
                  <a:latin typeface="Helvetica" pitchFamily="2" charset="0"/>
                </a:rPr>
                <a:t>site</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dirty="0">
                  <a:latin typeface="Helvetica" pitchFamily="2" charset="0"/>
                </a:rPr>
                <a:t>breakpoint</a:t>
              </a:r>
              <a:r>
                <a:rPr lang="zh-CN" altLang="en-US" sz="800" dirty="0">
                  <a:latin typeface="Helvetica" pitchFamily="2" charset="0"/>
                </a:rPr>
                <a:t> </a:t>
              </a:r>
              <a:r>
                <a:rPr lang="en-US" altLang="zh-CN" sz="800" dirty="0">
                  <a:latin typeface="Helvetica" pitchFamily="2" charset="0"/>
                </a:rPr>
                <a:t>(bp)</a:t>
              </a:r>
              <a:endParaRPr lang="en-HK" sz="800" dirty="0">
                <a:latin typeface="Helvetica" pitchFamily="2" charset="0"/>
              </a:endParaRPr>
            </a:p>
          </p:txBody>
        </p:sp>
        <p:sp>
          <p:nvSpPr>
            <p:cNvPr id="154" name="TextBox 153">
              <a:extLst>
                <a:ext uri="{FF2B5EF4-FFF2-40B4-BE49-F238E27FC236}">
                  <a16:creationId xmlns:a16="http://schemas.microsoft.com/office/drawing/2014/main" id="{D7F0C9E7-CEB3-209D-26B2-A162818902E6}"/>
                </a:ext>
              </a:extLst>
            </p:cNvPr>
            <p:cNvSpPr txBox="1"/>
            <p:nvPr/>
          </p:nvSpPr>
          <p:spPr>
            <a:xfrm>
              <a:off x="5355427" y="1487120"/>
              <a:ext cx="235120" cy="127023"/>
            </a:xfrm>
            <a:prstGeom prst="rect">
              <a:avLst/>
            </a:prstGeom>
            <a:noFill/>
          </p:spPr>
          <p:txBody>
            <a:bodyPr wrap="square" lIns="0" tIns="0" rIns="0" bIns="0" rtlCol="0">
              <a:spAutoFit/>
            </a:bodyPr>
            <a:lstStyle/>
            <a:p>
              <a:pPr algn="r"/>
              <a:r>
                <a:rPr lang="en-US" altLang="zh-CN" sz="800" dirty="0">
                  <a:latin typeface="Helvetica" pitchFamily="2" charset="0"/>
                </a:rPr>
                <a:t>15</a:t>
              </a:r>
              <a:endParaRPr lang="en-US" sz="800" dirty="0">
                <a:latin typeface="Helvetica" pitchFamily="2" charset="0"/>
              </a:endParaRPr>
            </a:p>
          </p:txBody>
        </p:sp>
        <p:sp>
          <p:nvSpPr>
            <p:cNvPr id="157" name="TextBox 156">
              <a:extLst>
                <a:ext uri="{FF2B5EF4-FFF2-40B4-BE49-F238E27FC236}">
                  <a16:creationId xmlns:a16="http://schemas.microsoft.com/office/drawing/2014/main" id="{C7300EE6-B9C9-DAF6-DB3C-74963EEBE89A}"/>
                </a:ext>
              </a:extLst>
            </p:cNvPr>
            <p:cNvSpPr txBox="1"/>
            <p:nvPr/>
          </p:nvSpPr>
          <p:spPr>
            <a:xfrm>
              <a:off x="5355427" y="2238273"/>
              <a:ext cx="235120" cy="127023"/>
            </a:xfrm>
            <a:prstGeom prst="rect">
              <a:avLst/>
            </a:prstGeom>
            <a:noFill/>
          </p:spPr>
          <p:txBody>
            <a:bodyPr wrap="square" lIns="0" tIns="0" rIns="0" bIns="0" rtlCol="0">
              <a:spAutoFit/>
            </a:bodyPr>
            <a:lstStyle/>
            <a:p>
              <a:pPr algn="r"/>
              <a:r>
                <a:rPr lang="en-US" altLang="zh-CN" sz="800" dirty="0">
                  <a:latin typeface="Helvetica" pitchFamily="2" charset="0"/>
                </a:rPr>
                <a:t>10</a:t>
              </a:r>
              <a:endParaRPr lang="en-US" sz="800" dirty="0">
                <a:latin typeface="Helvetica" pitchFamily="2" charset="0"/>
              </a:endParaRPr>
            </a:p>
          </p:txBody>
        </p:sp>
        <p:sp>
          <p:nvSpPr>
            <p:cNvPr id="158" name="TextBox 157">
              <a:extLst>
                <a:ext uri="{FF2B5EF4-FFF2-40B4-BE49-F238E27FC236}">
                  <a16:creationId xmlns:a16="http://schemas.microsoft.com/office/drawing/2014/main" id="{E8719E84-6464-9C2E-0D9C-D8A716A4F99F}"/>
                </a:ext>
              </a:extLst>
            </p:cNvPr>
            <p:cNvSpPr txBox="1"/>
            <p:nvPr/>
          </p:nvSpPr>
          <p:spPr>
            <a:xfrm>
              <a:off x="5355427" y="2989426"/>
              <a:ext cx="235120" cy="127023"/>
            </a:xfrm>
            <a:prstGeom prst="rect">
              <a:avLst/>
            </a:prstGeom>
            <a:noFill/>
          </p:spPr>
          <p:txBody>
            <a:bodyPr wrap="square" lIns="0" tIns="0" rIns="0" bIns="0" rtlCol="0">
              <a:spAutoFit/>
            </a:bodyPr>
            <a:lstStyle/>
            <a:p>
              <a:pPr algn="r"/>
              <a:r>
                <a:rPr lang="en-US" altLang="zh-CN" sz="800" dirty="0">
                  <a:latin typeface="Helvetica" pitchFamily="2" charset="0"/>
                </a:rPr>
                <a:t>5</a:t>
              </a:r>
              <a:endParaRPr lang="en-US" sz="800" dirty="0">
                <a:latin typeface="Helvetica" pitchFamily="2" charset="0"/>
              </a:endParaRPr>
            </a:p>
          </p:txBody>
        </p:sp>
        <p:sp>
          <p:nvSpPr>
            <p:cNvPr id="159" name="TextBox 158">
              <a:extLst>
                <a:ext uri="{FF2B5EF4-FFF2-40B4-BE49-F238E27FC236}">
                  <a16:creationId xmlns:a16="http://schemas.microsoft.com/office/drawing/2014/main" id="{61989207-E16F-47FC-CCFF-26D4AC48ED7F}"/>
                </a:ext>
              </a:extLst>
            </p:cNvPr>
            <p:cNvSpPr txBox="1"/>
            <p:nvPr/>
          </p:nvSpPr>
          <p:spPr>
            <a:xfrm>
              <a:off x="5355427" y="3740579"/>
              <a:ext cx="235120" cy="127023"/>
            </a:xfrm>
            <a:prstGeom prst="rect">
              <a:avLst/>
            </a:prstGeom>
            <a:noFill/>
          </p:spPr>
          <p:txBody>
            <a:bodyPr wrap="square" lIns="0" tIns="0" rIns="0" bIns="0" rtlCol="0">
              <a:spAutoFit/>
            </a:bodyPr>
            <a:lstStyle/>
            <a:p>
              <a:pPr algn="r"/>
              <a:r>
                <a:rPr lang="en-US" altLang="zh-CN" sz="800" dirty="0">
                  <a:latin typeface="Helvetica" pitchFamily="2" charset="0"/>
                </a:rPr>
                <a:t>0</a:t>
              </a:r>
              <a:endParaRPr lang="en-US" sz="800" dirty="0">
                <a:latin typeface="Helvetica" pitchFamily="2" charset="0"/>
              </a:endParaRPr>
            </a:p>
          </p:txBody>
        </p:sp>
        <p:sp>
          <p:nvSpPr>
            <p:cNvPr id="160" name="TextBox 159">
              <a:extLst>
                <a:ext uri="{FF2B5EF4-FFF2-40B4-BE49-F238E27FC236}">
                  <a16:creationId xmlns:a16="http://schemas.microsoft.com/office/drawing/2014/main" id="{E3CAB504-DF00-C98A-EB44-6C6325A66011}"/>
                </a:ext>
              </a:extLst>
            </p:cNvPr>
            <p:cNvSpPr txBox="1"/>
            <p:nvPr/>
          </p:nvSpPr>
          <p:spPr>
            <a:xfrm>
              <a:off x="6189542" y="1259433"/>
              <a:ext cx="908727" cy="127023"/>
            </a:xfrm>
            <a:prstGeom prst="rect">
              <a:avLst/>
            </a:prstGeom>
            <a:solidFill>
              <a:schemeClr val="bg1"/>
            </a:solidFill>
          </p:spPr>
          <p:txBody>
            <a:bodyPr wrap="square" lIns="0" tIns="0" rIns="0" bIns="0" rtlCol="0">
              <a:spAutoFit/>
            </a:bodyPr>
            <a:lstStyle/>
            <a:p>
              <a:pPr algn="ctr"/>
              <a:r>
                <a:rPr lang="en-US" altLang="zh-CN" sz="800" dirty="0">
                  <a:latin typeface="Helvetica" pitchFamily="2" charset="0"/>
                </a:rPr>
                <a:t>p = 0.009</a:t>
              </a:r>
              <a:endParaRPr lang="en-US" sz="800" dirty="0">
                <a:latin typeface="Helvetica" pitchFamily="2" charset="0"/>
              </a:endParaRPr>
            </a:p>
          </p:txBody>
        </p:sp>
        <p:sp>
          <p:nvSpPr>
            <p:cNvPr id="165" name="TextBox 164">
              <a:extLst>
                <a:ext uri="{FF2B5EF4-FFF2-40B4-BE49-F238E27FC236}">
                  <a16:creationId xmlns:a16="http://schemas.microsoft.com/office/drawing/2014/main" id="{D1BEAE4A-D4B7-F7B6-9726-F79FC8477D46}"/>
                </a:ext>
              </a:extLst>
            </p:cNvPr>
            <p:cNvSpPr txBox="1"/>
            <p:nvPr/>
          </p:nvSpPr>
          <p:spPr>
            <a:xfrm>
              <a:off x="6814944" y="3924749"/>
              <a:ext cx="585699" cy="246221"/>
            </a:xfrm>
            <a:prstGeom prst="rect">
              <a:avLst/>
            </a:prstGeom>
            <a:noFill/>
          </p:spPr>
          <p:txBody>
            <a:bodyPr wrap="square" lIns="0" tIns="0" rIns="0" bIns="0" rtlCol="0">
              <a:spAutoFit/>
            </a:bodyPr>
            <a:lstStyle/>
            <a:p>
              <a:pPr algn="ctr"/>
              <a:r>
                <a:rPr lang="en-US" altLang="zh-CN" sz="800" i="1" dirty="0" err="1">
                  <a:latin typeface="Helvetica" pitchFamily="2" charset="0"/>
                </a:rPr>
                <a:t>IgH</a:t>
              </a:r>
              <a:endParaRPr lang="en-US" altLang="zh-CN" sz="800" i="1" dirty="0">
                <a:latin typeface="Helvetica" pitchFamily="2" charset="0"/>
              </a:endParaRPr>
            </a:p>
            <a:p>
              <a:pPr algn="ctr"/>
              <a:r>
                <a:rPr lang="en-US" altLang="zh-CN" sz="800" dirty="0">
                  <a:latin typeface="Helvetica" pitchFamily="2" charset="0"/>
                </a:rPr>
                <a:t>break</a:t>
              </a:r>
              <a:r>
                <a:rPr lang="zh-CN" altLang="en-US" sz="800" dirty="0">
                  <a:latin typeface="Helvetica" pitchFamily="2" charset="0"/>
                </a:rPr>
                <a:t> </a:t>
              </a:r>
              <a:r>
                <a:rPr lang="en-US" altLang="zh-CN" sz="800" dirty="0">
                  <a:latin typeface="Helvetica" pitchFamily="2" charset="0"/>
                </a:rPr>
                <a:t>point</a:t>
              </a:r>
              <a:endParaRPr lang="en-US" sz="800" dirty="0">
                <a:latin typeface="Helvetica" pitchFamily="2" charset="0"/>
              </a:endParaRPr>
            </a:p>
          </p:txBody>
        </p:sp>
      </p:grpSp>
      <p:grpSp>
        <p:nvGrpSpPr>
          <p:cNvPr id="44" name="Group 43">
            <a:extLst>
              <a:ext uri="{FF2B5EF4-FFF2-40B4-BE49-F238E27FC236}">
                <a16:creationId xmlns:a16="http://schemas.microsoft.com/office/drawing/2014/main" id="{1469B9CF-94A2-249E-100C-7541C0C159BB}"/>
              </a:ext>
            </a:extLst>
          </p:cNvPr>
          <p:cNvGrpSpPr/>
          <p:nvPr/>
        </p:nvGrpSpPr>
        <p:grpSpPr>
          <a:xfrm>
            <a:off x="8243154" y="1136756"/>
            <a:ext cx="2494890" cy="3029761"/>
            <a:chOff x="8243154" y="1136756"/>
            <a:chExt cx="2494890" cy="3029761"/>
          </a:xfrm>
        </p:grpSpPr>
        <p:pic>
          <p:nvPicPr>
            <p:cNvPr id="40" name="Picture 39">
              <a:extLst>
                <a:ext uri="{FF2B5EF4-FFF2-40B4-BE49-F238E27FC236}">
                  <a16:creationId xmlns:a16="http://schemas.microsoft.com/office/drawing/2014/main" id="{A0A828A3-FBDE-F4B0-71C5-07D164C88B39}"/>
                </a:ext>
              </a:extLst>
            </p:cNvPr>
            <p:cNvPicPr>
              <a:picLocks noChangeAspect="1"/>
            </p:cNvPicPr>
            <p:nvPr/>
          </p:nvPicPr>
          <p:blipFill rotWithShape="1">
            <a:blip r:embed="rId27"/>
            <a:srcRect l="16012" b="5962"/>
            <a:stretch/>
          </p:blipFill>
          <p:spPr>
            <a:xfrm>
              <a:off x="8540749" y="1136756"/>
              <a:ext cx="2197295" cy="2777885"/>
            </a:xfrm>
            <a:prstGeom prst="rect">
              <a:avLst/>
            </a:prstGeom>
          </p:spPr>
        </p:pic>
        <p:sp>
          <p:nvSpPr>
            <p:cNvPr id="164" name="TextBox 163">
              <a:extLst>
                <a:ext uri="{FF2B5EF4-FFF2-40B4-BE49-F238E27FC236}">
                  <a16:creationId xmlns:a16="http://schemas.microsoft.com/office/drawing/2014/main" id="{CC277C3B-8BDF-DAD9-BAEE-17B6027A4249}"/>
                </a:ext>
              </a:extLst>
            </p:cNvPr>
            <p:cNvSpPr txBox="1"/>
            <p:nvPr/>
          </p:nvSpPr>
          <p:spPr>
            <a:xfrm>
              <a:off x="9173965" y="1264899"/>
              <a:ext cx="908727" cy="127023"/>
            </a:xfrm>
            <a:prstGeom prst="rect">
              <a:avLst/>
            </a:prstGeom>
            <a:solidFill>
              <a:schemeClr val="bg1"/>
            </a:solidFill>
          </p:spPr>
          <p:txBody>
            <a:bodyPr wrap="square" lIns="0" tIns="0" rIns="0" bIns="0" rtlCol="0">
              <a:spAutoFit/>
            </a:bodyPr>
            <a:lstStyle/>
            <a:p>
              <a:pPr algn="ctr"/>
              <a:r>
                <a:rPr lang="en-US" altLang="zh-CN" sz="800" dirty="0">
                  <a:latin typeface="Helvetica" pitchFamily="2" charset="0"/>
                </a:rPr>
                <a:t>p = 0.37</a:t>
              </a:r>
              <a:endParaRPr lang="en-US" sz="800" dirty="0">
                <a:latin typeface="Helvetica" pitchFamily="2" charset="0"/>
              </a:endParaRPr>
            </a:p>
          </p:txBody>
        </p:sp>
        <p:sp>
          <p:nvSpPr>
            <p:cNvPr id="166" name="TextBox 165">
              <a:extLst>
                <a:ext uri="{FF2B5EF4-FFF2-40B4-BE49-F238E27FC236}">
                  <a16:creationId xmlns:a16="http://schemas.microsoft.com/office/drawing/2014/main" id="{DBACE92D-E5FF-B64F-68F1-D1D646A72545}"/>
                </a:ext>
              </a:extLst>
            </p:cNvPr>
            <p:cNvSpPr txBox="1"/>
            <p:nvPr/>
          </p:nvSpPr>
          <p:spPr>
            <a:xfrm>
              <a:off x="8845373" y="3920296"/>
              <a:ext cx="585699" cy="246221"/>
            </a:xfrm>
            <a:prstGeom prst="rect">
              <a:avLst/>
            </a:prstGeom>
            <a:noFill/>
          </p:spPr>
          <p:txBody>
            <a:bodyPr wrap="square" lIns="0" tIns="0" rIns="0" bIns="0" rtlCol="0">
              <a:spAutoFit/>
            </a:bodyPr>
            <a:lstStyle/>
            <a:p>
              <a:pPr algn="ctr"/>
              <a:r>
                <a:rPr lang="en-US" altLang="zh-CN" sz="800" i="1" dirty="0" err="1">
                  <a:latin typeface="Helvetica" pitchFamily="2" charset="0"/>
                </a:rPr>
                <a:t>IgH</a:t>
              </a:r>
              <a:endParaRPr lang="en-US" altLang="zh-CN" sz="800" i="1" dirty="0">
                <a:latin typeface="Helvetica" pitchFamily="2" charset="0"/>
              </a:endParaRPr>
            </a:p>
            <a:p>
              <a:pPr algn="ctr"/>
              <a:r>
                <a:rPr lang="en-US" altLang="zh-CN" sz="800" dirty="0">
                  <a:latin typeface="Helvetica" pitchFamily="2" charset="0"/>
                </a:rPr>
                <a:t>break</a:t>
              </a:r>
              <a:r>
                <a:rPr lang="zh-CN" altLang="en-US" sz="800" dirty="0">
                  <a:latin typeface="Helvetica" pitchFamily="2" charset="0"/>
                </a:rPr>
                <a:t> </a:t>
              </a:r>
              <a:r>
                <a:rPr lang="en-US" altLang="zh-CN" sz="800" dirty="0">
                  <a:latin typeface="Helvetica" pitchFamily="2" charset="0"/>
                </a:rPr>
                <a:t>point</a:t>
              </a:r>
              <a:endParaRPr lang="en-US" sz="800" dirty="0">
                <a:latin typeface="Helvetica" pitchFamily="2" charset="0"/>
              </a:endParaRPr>
            </a:p>
          </p:txBody>
        </p:sp>
        <p:sp>
          <p:nvSpPr>
            <p:cNvPr id="167" name="TextBox 166">
              <a:extLst>
                <a:ext uri="{FF2B5EF4-FFF2-40B4-BE49-F238E27FC236}">
                  <a16:creationId xmlns:a16="http://schemas.microsoft.com/office/drawing/2014/main" id="{54A1A544-7A12-7125-0697-FC787A932C9F}"/>
                </a:ext>
              </a:extLst>
            </p:cNvPr>
            <p:cNvSpPr txBox="1"/>
            <p:nvPr/>
          </p:nvSpPr>
          <p:spPr>
            <a:xfrm>
              <a:off x="9766800" y="3920296"/>
              <a:ext cx="585699" cy="246221"/>
            </a:xfrm>
            <a:prstGeom prst="rect">
              <a:avLst/>
            </a:prstGeom>
            <a:noFill/>
          </p:spPr>
          <p:txBody>
            <a:bodyPr wrap="square" lIns="0" tIns="0" rIns="0" bIns="0" rtlCol="0">
              <a:spAutoFit/>
            </a:bodyPr>
            <a:lstStyle/>
            <a:p>
              <a:pPr algn="ctr"/>
              <a:r>
                <a:rPr lang="en-US" altLang="zh-CN" sz="800" i="1" dirty="0">
                  <a:latin typeface="Helvetica" pitchFamily="2" charset="0"/>
                </a:rPr>
                <a:t>MYC</a:t>
              </a:r>
            </a:p>
            <a:p>
              <a:pPr algn="ctr"/>
              <a:r>
                <a:rPr lang="en-US" altLang="zh-CN" sz="800" dirty="0">
                  <a:latin typeface="Helvetica" pitchFamily="2" charset="0"/>
                </a:rPr>
                <a:t>break</a:t>
              </a:r>
              <a:r>
                <a:rPr lang="zh-CN" altLang="en-US" sz="800" dirty="0">
                  <a:latin typeface="Helvetica" pitchFamily="2" charset="0"/>
                </a:rPr>
                <a:t> </a:t>
              </a:r>
              <a:r>
                <a:rPr lang="en-US" altLang="zh-CN" sz="800" dirty="0">
                  <a:latin typeface="Helvetica" pitchFamily="2" charset="0"/>
                </a:rPr>
                <a:t>point</a:t>
              </a:r>
              <a:endParaRPr lang="en-US" sz="800" dirty="0">
                <a:latin typeface="Helvetica" pitchFamily="2" charset="0"/>
              </a:endParaRPr>
            </a:p>
          </p:txBody>
        </p:sp>
        <p:sp>
          <p:nvSpPr>
            <p:cNvPr id="168" name="TextBox 167">
              <a:extLst>
                <a:ext uri="{FF2B5EF4-FFF2-40B4-BE49-F238E27FC236}">
                  <a16:creationId xmlns:a16="http://schemas.microsoft.com/office/drawing/2014/main" id="{CF78C06C-D7F1-97D5-FD9E-FFF5F5FBD579}"/>
                </a:ext>
              </a:extLst>
            </p:cNvPr>
            <p:cNvSpPr txBox="1"/>
            <p:nvPr/>
          </p:nvSpPr>
          <p:spPr>
            <a:xfrm rot="16200000">
              <a:off x="7136372" y="2501300"/>
              <a:ext cx="2336675" cy="123111"/>
            </a:xfrm>
            <a:prstGeom prst="rect">
              <a:avLst/>
            </a:prstGeom>
            <a:noFill/>
          </p:spPr>
          <p:txBody>
            <a:bodyPr wrap="square" lIns="0" tIns="0" rIns="0" bIns="0" rtlCol="0">
              <a:spAutoFit/>
            </a:bodyPr>
            <a:lstStyle/>
            <a:p>
              <a:pPr algn="ctr"/>
              <a:r>
                <a:rPr lang="en-US" altLang="zh-CN" sz="800" dirty="0">
                  <a:latin typeface="Helvetica" pitchFamily="2" charset="0"/>
                </a:rPr>
                <a:t>Distance</a:t>
              </a:r>
              <a:r>
                <a:rPr lang="zh-CN" altLang="en-US" sz="800" dirty="0">
                  <a:latin typeface="Helvetica" pitchFamily="2" charset="0"/>
                </a:rPr>
                <a:t> </a:t>
              </a:r>
              <a:r>
                <a:rPr lang="en-US" altLang="zh-CN" sz="800" dirty="0">
                  <a:latin typeface="Helvetica" pitchFamily="2" charset="0"/>
                </a:rPr>
                <a:t>from</a:t>
              </a:r>
              <a:r>
                <a:rPr lang="zh-CN" altLang="en-US" sz="800" dirty="0">
                  <a:latin typeface="Helvetica" pitchFamily="2" charset="0"/>
                </a:rPr>
                <a:t> </a:t>
              </a:r>
              <a:r>
                <a:rPr lang="en-US" altLang="zh-CN" sz="800" dirty="0">
                  <a:latin typeface="Helvetica" pitchFamily="2" charset="0"/>
                </a:rPr>
                <a:t>nearest</a:t>
              </a:r>
              <a:r>
                <a:rPr lang="zh-CN" altLang="en-US" sz="800" dirty="0">
                  <a:latin typeface="Helvetica" pitchFamily="2" charset="0"/>
                </a:rPr>
                <a:t> </a:t>
              </a:r>
              <a:r>
                <a:rPr lang="en-US" altLang="zh-CN" sz="800" dirty="0">
                  <a:latin typeface="Helvetica" pitchFamily="2" charset="0"/>
                </a:rPr>
                <a:t>CpG</a:t>
              </a:r>
              <a:r>
                <a:rPr lang="zh-CN" altLang="en-US" sz="800" dirty="0">
                  <a:latin typeface="Helvetica" pitchFamily="2" charset="0"/>
                </a:rPr>
                <a:t> </a:t>
              </a:r>
              <a:r>
                <a:rPr lang="en-US" altLang="zh-CN" sz="800" dirty="0">
                  <a:latin typeface="Helvetica" pitchFamily="2" charset="0"/>
                </a:rPr>
                <a:t>site</a:t>
              </a:r>
              <a:r>
                <a:rPr lang="zh-CN" altLang="en-US" sz="800" dirty="0">
                  <a:latin typeface="Helvetica" pitchFamily="2" charset="0"/>
                </a:rPr>
                <a:t> </a:t>
              </a:r>
              <a:r>
                <a:rPr lang="en-US" altLang="zh-CN" sz="800" dirty="0">
                  <a:latin typeface="Helvetica" pitchFamily="2" charset="0"/>
                </a:rPr>
                <a:t>to</a:t>
              </a:r>
              <a:r>
                <a:rPr lang="zh-CN" altLang="en-US" sz="800" dirty="0">
                  <a:latin typeface="Helvetica" pitchFamily="2" charset="0"/>
                </a:rPr>
                <a:t> </a:t>
              </a:r>
              <a:r>
                <a:rPr lang="en-US" altLang="zh-CN" sz="800" dirty="0">
                  <a:latin typeface="Helvetica" pitchFamily="2" charset="0"/>
                </a:rPr>
                <a:t>breakpoint</a:t>
              </a:r>
              <a:r>
                <a:rPr lang="zh-CN" altLang="en-US" sz="800" dirty="0">
                  <a:latin typeface="Helvetica" pitchFamily="2" charset="0"/>
                </a:rPr>
                <a:t> </a:t>
              </a:r>
              <a:r>
                <a:rPr lang="en-US" altLang="zh-CN" sz="800" dirty="0">
                  <a:latin typeface="Helvetica" pitchFamily="2" charset="0"/>
                </a:rPr>
                <a:t>(bp)</a:t>
              </a:r>
              <a:endParaRPr lang="en-HK" sz="800" dirty="0">
                <a:latin typeface="Helvetica" pitchFamily="2" charset="0"/>
              </a:endParaRPr>
            </a:p>
          </p:txBody>
        </p:sp>
        <p:sp>
          <p:nvSpPr>
            <p:cNvPr id="169" name="TextBox 168">
              <a:extLst>
                <a:ext uri="{FF2B5EF4-FFF2-40B4-BE49-F238E27FC236}">
                  <a16:creationId xmlns:a16="http://schemas.microsoft.com/office/drawing/2014/main" id="{E24A3661-F023-8104-CD29-A45B9DAB7C3B}"/>
                </a:ext>
              </a:extLst>
            </p:cNvPr>
            <p:cNvSpPr txBox="1"/>
            <p:nvPr/>
          </p:nvSpPr>
          <p:spPr>
            <a:xfrm>
              <a:off x="8310324" y="1492329"/>
              <a:ext cx="235120" cy="127023"/>
            </a:xfrm>
            <a:prstGeom prst="rect">
              <a:avLst/>
            </a:prstGeom>
            <a:noFill/>
          </p:spPr>
          <p:txBody>
            <a:bodyPr wrap="square" lIns="0" tIns="0" rIns="0" bIns="0" rtlCol="0">
              <a:spAutoFit/>
            </a:bodyPr>
            <a:lstStyle/>
            <a:p>
              <a:pPr algn="r"/>
              <a:r>
                <a:rPr lang="en-US" altLang="zh-CN" sz="800" dirty="0">
                  <a:latin typeface="Helvetica" pitchFamily="2" charset="0"/>
                </a:rPr>
                <a:t>15</a:t>
              </a:r>
              <a:endParaRPr lang="en-US" sz="800" dirty="0">
                <a:latin typeface="Helvetica" pitchFamily="2" charset="0"/>
              </a:endParaRPr>
            </a:p>
          </p:txBody>
        </p:sp>
        <p:sp>
          <p:nvSpPr>
            <p:cNvPr id="171" name="TextBox 170">
              <a:extLst>
                <a:ext uri="{FF2B5EF4-FFF2-40B4-BE49-F238E27FC236}">
                  <a16:creationId xmlns:a16="http://schemas.microsoft.com/office/drawing/2014/main" id="{44854895-85AE-C2C9-B1DE-2C66E93AACA8}"/>
                </a:ext>
              </a:extLst>
            </p:cNvPr>
            <p:cNvSpPr txBox="1"/>
            <p:nvPr/>
          </p:nvSpPr>
          <p:spPr>
            <a:xfrm>
              <a:off x="8310324" y="2243482"/>
              <a:ext cx="235120" cy="127023"/>
            </a:xfrm>
            <a:prstGeom prst="rect">
              <a:avLst/>
            </a:prstGeom>
            <a:noFill/>
          </p:spPr>
          <p:txBody>
            <a:bodyPr wrap="square" lIns="0" tIns="0" rIns="0" bIns="0" rtlCol="0">
              <a:spAutoFit/>
            </a:bodyPr>
            <a:lstStyle/>
            <a:p>
              <a:pPr algn="r"/>
              <a:r>
                <a:rPr lang="en-US" altLang="zh-CN" sz="800" dirty="0">
                  <a:latin typeface="Helvetica" pitchFamily="2" charset="0"/>
                </a:rPr>
                <a:t>10</a:t>
              </a:r>
              <a:endParaRPr lang="en-US" sz="800" dirty="0">
                <a:latin typeface="Helvetica" pitchFamily="2" charset="0"/>
              </a:endParaRPr>
            </a:p>
          </p:txBody>
        </p:sp>
        <p:sp>
          <p:nvSpPr>
            <p:cNvPr id="172" name="TextBox 171">
              <a:extLst>
                <a:ext uri="{FF2B5EF4-FFF2-40B4-BE49-F238E27FC236}">
                  <a16:creationId xmlns:a16="http://schemas.microsoft.com/office/drawing/2014/main" id="{6A4B0AA7-7AEF-5259-04C2-A441175B2191}"/>
                </a:ext>
              </a:extLst>
            </p:cNvPr>
            <p:cNvSpPr txBox="1"/>
            <p:nvPr/>
          </p:nvSpPr>
          <p:spPr>
            <a:xfrm>
              <a:off x="8310324" y="2994635"/>
              <a:ext cx="235120" cy="127023"/>
            </a:xfrm>
            <a:prstGeom prst="rect">
              <a:avLst/>
            </a:prstGeom>
            <a:noFill/>
          </p:spPr>
          <p:txBody>
            <a:bodyPr wrap="square" lIns="0" tIns="0" rIns="0" bIns="0" rtlCol="0">
              <a:spAutoFit/>
            </a:bodyPr>
            <a:lstStyle/>
            <a:p>
              <a:pPr algn="r"/>
              <a:r>
                <a:rPr lang="en-US" altLang="zh-CN" sz="800" dirty="0">
                  <a:latin typeface="Helvetica" pitchFamily="2" charset="0"/>
                </a:rPr>
                <a:t>5</a:t>
              </a:r>
              <a:endParaRPr lang="en-US" sz="800" dirty="0">
                <a:latin typeface="Helvetica" pitchFamily="2" charset="0"/>
              </a:endParaRPr>
            </a:p>
          </p:txBody>
        </p:sp>
        <p:sp>
          <p:nvSpPr>
            <p:cNvPr id="173" name="TextBox 172">
              <a:extLst>
                <a:ext uri="{FF2B5EF4-FFF2-40B4-BE49-F238E27FC236}">
                  <a16:creationId xmlns:a16="http://schemas.microsoft.com/office/drawing/2014/main" id="{F53E515C-D68B-2ADD-F77F-4B5DDCD63BFA}"/>
                </a:ext>
              </a:extLst>
            </p:cNvPr>
            <p:cNvSpPr txBox="1"/>
            <p:nvPr/>
          </p:nvSpPr>
          <p:spPr>
            <a:xfrm>
              <a:off x="8310324" y="3745788"/>
              <a:ext cx="235120" cy="127023"/>
            </a:xfrm>
            <a:prstGeom prst="rect">
              <a:avLst/>
            </a:prstGeom>
            <a:noFill/>
          </p:spPr>
          <p:txBody>
            <a:bodyPr wrap="square" lIns="0" tIns="0" rIns="0" bIns="0" rtlCol="0">
              <a:spAutoFit/>
            </a:bodyPr>
            <a:lstStyle/>
            <a:p>
              <a:pPr algn="r"/>
              <a:r>
                <a:rPr lang="en-US" altLang="zh-CN" sz="800" dirty="0">
                  <a:latin typeface="Helvetica" pitchFamily="2" charset="0"/>
                </a:rPr>
                <a:t>0</a:t>
              </a:r>
              <a:endParaRPr lang="en-US" sz="800" dirty="0">
                <a:latin typeface="Helvetica" pitchFamily="2" charset="0"/>
              </a:endParaRPr>
            </a:p>
          </p:txBody>
        </p:sp>
      </p:grpSp>
      <p:grpSp>
        <p:nvGrpSpPr>
          <p:cNvPr id="46" name="Group 45">
            <a:extLst>
              <a:ext uri="{FF2B5EF4-FFF2-40B4-BE49-F238E27FC236}">
                <a16:creationId xmlns:a16="http://schemas.microsoft.com/office/drawing/2014/main" id="{02C0297B-9291-94C1-77F0-5385C966907A}"/>
              </a:ext>
            </a:extLst>
          </p:cNvPr>
          <p:cNvGrpSpPr/>
          <p:nvPr/>
        </p:nvGrpSpPr>
        <p:grpSpPr>
          <a:xfrm>
            <a:off x="3029903" y="4732695"/>
            <a:ext cx="2437401" cy="2975741"/>
            <a:chOff x="3463983" y="4658161"/>
            <a:chExt cx="2437401" cy="2975741"/>
          </a:xfrm>
        </p:grpSpPr>
        <p:sp>
          <p:nvSpPr>
            <p:cNvPr id="61" name="TextBox 60">
              <a:extLst>
                <a:ext uri="{FF2B5EF4-FFF2-40B4-BE49-F238E27FC236}">
                  <a16:creationId xmlns:a16="http://schemas.microsoft.com/office/drawing/2014/main" id="{46272525-CFBF-8040-9CF6-29FF7474A21A}"/>
                </a:ext>
              </a:extLst>
            </p:cNvPr>
            <p:cNvSpPr txBox="1"/>
            <p:nvPr/>
          </p:nvSpPr>
          <p:spPr>
            <a:xfrm>
              <a:off x="4131479" y="7387681"/>
              <a:ext cx="457392" cy="246221"/>
            </a:xfrm>
            <a:prstGeom prst="rect">
              <a:avLst/>
            </a:prstGeom>
            <a:noFill/>
          </p:spPr>
          <p:txBody>
            <a:bodyPr wrap="square" lIns="0" tIns="0" rIns="0" bIns="0" rtlCol="0">
              <a:spAutoFit/>
            </a:bodyPr>
            <a:lstStyle/>
            <a:p>
              <a:pPr algn="ctr"/>
              <a:r>
                <a:rPr lang="en-US" altLang="zh-CN" sz="800" i="1" dirty="0">
                  <a:latin typeface="Helvetica" pitchFamily="2" charset="0"/>
                </a:rPr>
                <a:t>BCL2</a:t>
              </a:r>
            </a:p>
            <a:p>
              <a:pPr algn="ctr"/>
              <a:r>
                <a:rPr lang="en-US" altLang="zh-CN" sz="800" dirty="0">
                  <a:latin typeface="Helvetica" pitchFamily="2" charset="0"/>
                </a:rPr>
                <a:t>fusion</a:t>
              </a:r>
              <a:endParaRPr lang="en-US" sz="800" dirty="0">
                <a:latin typeface="Helvetica" pitchFamily="2" charset="0"/>
              </a:endParaRPr>
            </a:p>
          </p:txBody>
        </p:sp>
        <p:sp>
          <p:nvSpPr>
            <p:cNvPr id="62" name="TextBox 61">
              <a:extLst>
                <a:ext uri="{FF2B5EF4-FFF2-40B4-BE49-F238E27FC236}">
                  <a16:creationId xmlns:a16="http://schemas.microsoft.com/office/drawing/2014/main" id="{D9B3090C-0D94-5B7B-0025-550AD84547D4}"/>
                </a:ext>
              </a:extLst>
            </p:cNvPr>
            <p:cNvSpPr txBox="1"/>
            <p:nvPr/>
          </p:nvSpPr>
          <p:spPr>
            <a:xfrm rot="16200000">
              <a:off x="2625320" y="5921298"/>
              <a:ext cx="1800438" cy="123111"/>
            </a:xfrm>
            <a:prstGeom prst="rect">
              <a:avLst/>
            </a:prstGeom>
            <a:noFill/>
          </p:spPr>
          <p:txBody>
            <a:bodyPr wrap="square" lIns="0" tIns="0" rIns="0" bIns="0" rtlCol="0">
              <a:spAutoFit/>
            </a:bodyPr>
            <a:lstStyle/>
            <a:p>
              <a:pPr algn="ctr"/>
              <a:r>
                <a:rPr lang="en-HK" sz="800" dirty="0">
                  <a:latin typeface="Helvetica" pitchFamily="2" charset="0"/>
                </a:rPr>
                <a:t>Length of break−end insertions (bp)</a:t>
              </a:r>
            </a:p>
          </p:txBody>
        </p:sp>
        <p:sp>
          <p:nvSpPr>
            <p:cNvPr id="68" name="TextBox 67">
              <a:extLst>
                <a:ext uri="{FF2B5EF4-FFF2-40B4-BE49-F238E27FC236}">
                  <a16:creationId xmlns:a16="http://schemas.microsoft.com/office/drawing/2014/main" id="{D8C02AC8-B4EB-072D-CE64-D8FD29CD295F}"/>
                </a:ext>
              </a:extLst>
            </p:cNvPr>
            <p:cNvSpPr txBox="1"/>
            <p:nvPr/>
          </p:nvSpPr>
          <p:spPr>
            <a:xfrm>
              <a:off x="3530493" y="7234564"/>
              <a:ext cx="235120" cy="127023"/>
            </a:xfrm>
            <a:prstGeom prst="rect">
              <a:avLst/>
            </a:prstGeom>
            <a:noFill/>
          </p:spPr>
          <p:txBody>
            <a:bodyPr wrap="square" lIns="0" tIns="0" rIns="0" bIns="0" rtlCol="0">
              <a:spAutoFit/>
            </a:bodyPr>
            <a:lstStyle/>
            <a:p>
              <a:pPr algn="r"/>
              <a:r>
                <a:rPr lang="en-US" altLang="zh-CN" sz="800" dirty="0">
                  <a:latin typeface="Helvetica" pitchFamily="2" charset="0"/>
                </a:rPr>
                <a:t>0</a:t>
              </a:r>
              <a:endParaRPr lang="en-US" sz="800" dirty="0">
                <a:latin typeface="Helvetica" pitchFamily="2" charset="0"/>
              </a:endParaRPr>
            </a:p>
          </p:txBody>
        </p:sp>
        <p:sp>
          <p:nvSpPr>
            <p:cNvPr id="69" name="TextBox 68">
              <a:extLst>
                <a:ext uri="{FF2B5EF4-FFF2-40B4-BE49-F238E27FC236}">
                  <a16:creationId xmlns:a16="http://schemas.microsoft.com/office/drawing/2014/main" id="{59F4BFBB-5C20-14E5-FB10-BFD120C7C257}"/>
                </a:ext>
              </a:extLst>
            </p:cNvPr>
            <p:cNvSpPr txBox="1"/>
            <p:nvPr/>
          </p:nvSpPr>
          <p:spPr>
            <a:xfrm>
              <a:off x="3530493" y="6772802"/>
              <a:ext cx="235120" cy="127023"/>
            </a:xfrm>
            <a:prstGeom prst="rect">
              <a:avLst/>
            </a:prstGeom>
            <a:noFill/>
          </p:spPr>
          <p:txBody>
            <a:bodyPr wrap="square" lIns="0" tIns="0" rIns="0" bIns="0" rtlCol="0">
              <a:spAutoFit/>
            </a:bodyPr>
            <a:lstStyle/>
            <a:p>
              <a:pPr algn="r"/>
              <a:r>
                <a:rPr lang="en-US" altLang="zh-CN" sz="800" dirty="0">
                  <a:latin typeface="Helvetica" pitchFamily="2" charset="0"/>
                </a:rPr>
                <a:t>5</a:t>
              </a:r>
              <a:endParaRPr lang="en-US" sz="800" dirty="0">
                <a:latin typeface="Helvetica" pitchFamily="2" charset="0"/>
              </a:endParaRPr>
            </a:p>
          </p:txBody>
        </p:sp>
        <p:sp>
          <p:nvSpPr>
            <p:cNvPr id="70" name="TextBox 69">
              <a:extLst>
                <a:ext uri="{FF2B5EF4-FFF2-40B4-BE49-F238E27FC236}">
                  <a16:creationId xmlns:a16="http://schemas.microsoft.com/office/drawing/2014/main" id="{BD18A824-C1B5-F449-F778-A85DB915B6C7}"/>
                </a:ext>
              </a:extLst>
            </p:cNvPr>
            <p:cNvSpPr txBox="1"/>
            <p:nvPr/>
          </p:nvSpPr>
          <p:spPr>
            <a:xfrm>
              <a:off x="3530493" y="6311039"/>
              <a:ext cx="235120" cy="127023"/>
            </a:xfrm>
            <a:prstGeom prst="rect">
              <a:avLst/>
            </a:prstGeom>
            <a:noFill/>
          </p:spPr>
          <p:txBody>
            <a:bodyPr wrap="square" lIns="0" tIns="0" rIns="0" bIns="0" rtlCol="0">
              <a:spAutoFit/>
            </a:bodyPr>
            <a:lstStyle/>
            <a:p>
              <a:pPr algn="r"/>
              <a:r>
                <a:rPr lang="en-US" altLang="zh-CN" sz="800" dirty="0">
                  <a:latin typeface="Helvetica" pitchFamily="2" charset="0"/>
                </a:rPr>
                <a:t>10</a:t>
              </a:r>
              <a:endParaRPr lang="en-US" sz="800" dirty="0">
                <a:latin typeface="Helvetica" pitchFamily="2" charset="0"/>
              </a:endParaRPr>
            </a:p>
          </p:txBody>
        </p:sp>
        <p:sp>
          <p:nvSpPr>
            <p:cNvPr id="71" name="TextBox 70">
              <a:extLst>
                <a:ext uri="{FF2B5EF4-FFF2-40B4-BE49-F238E27FC236}">
                  <a16:creationId xmlns:a16="http://schemas.microsoft.com/office/drawing/2014/main" id="{FB5F7B69-CD03-D374-B303-CAE9F426A97C}"/>
                </a:ext>
              </a:extLst>
            </p:cNvPr>
            <p:cNvSpPr txBox="1"/>
            <p:nvPr/>
          </p:nvSpPr>
          <p:spPr>
            <a:xfrm>
              <a:off x="3530493" y="5849276"/>
              <a:ext cx="235120" cy="127023"/>
            </a:xfrm>
            <a:prstGeom prst="rect">
              <a:avLst/>
            </a:prstGeom>
            <a:noFill/>
          </p:spPr>
          <p:txBody>
            <a:bodyPr wrap="square" lIns="0" tIns="0" rIns="0" bIns="0" rtlCol="0">
              <a:spAutoFit/>
            </a:bodyPr>
            <a:lstStyle/>
            <a:p>
              <a:pPr algn="r"/>
              <a:r>
                <a:rPr lang="en-US" altLang="zh-CN" sz="800" dirty="0">
                  <a:latin typeface="Helvetica" pitchFamily="2" charset="0"/>
                </a:rPr>
                <a:t>15</a:t>
              </a:r>
              <a:endParaRPr lang="en-US" sz="800" dirty="0">
                <a:latin typeface="Helvetica" pitchFamily="2" charset="0"/>
              </a:endParaRPr>
            </a:p>
          </p:txBody>
        </p:sp>
        <p:sp>
          <p:nvSpPr>
            <p:cNvPr id="72" name="TextBox 71">
              <a:extLst>
                <a:ext uri="{FF2B5EF4-FFF2-40B4-BE49-F238E27FC236}">
                  <a16:creationId xmlns:a16="http://schemas.microsoft.com/office/drawing/2014/main" id="{84DA9F8C-0189-6A12-8272-47F89A0118F3}"/>
                </a:ext>
              </a:extLst>
            </p:cNvPr>
            <p:cNvSpPr txBox="1"/>
            <p:nvPr/>
          </p:nvSpPr>
          <p:spPr>
            <a:xfrm>
              <a:off x="3530493" y="5387513"/>
              <a:ext cx="235120" cy="127023"/>
            </a:xfrm>
            <a:prstGeom prst="rect">
              <a:avLst/>
            </a:prstGeom>
            <a:noFill/>
          </p:spPr>
          <p:txBody>
            <a:bodyPr wrap="square" lIns="0" tIns="0" rIns="0" bIns="0" rtlCol="0">
              <a:spAutoFit/>
            </a:bodyPr>
            <a:lstStyle/>
            <a:p>
              <a:pPr algn="r"/>
              <a:r>
                <a:rPr lang="en-US" sz="800" dirty="0">
                  <a:latin typeface="Helvetica" pitchFamily="2" charset="0"/>
                </a:rPr>
                <a:t>20</a:t>
              </a:r>
            </a:p>
          </p:txBody>
        </p:sp>
        <p:sp>
          <p:nvSpPr>
            <p:cNvPr id="73" name="TextBox 72">
              <a:extLst>
                <a:ext uri="{FF2B5EF4-FFF2-40B4-BE49-F238E27FC236}">
                  <a16:creationId xmlns:a16="http://schemas.microsoft.com/office/drawing/2014/main" id="{4E9ECE86-7171-5BCB-778E-BA037978E22C}"/>
                </a:ext>
              </a:extLst>
            </p:cNvPr>
            <p:cNvSpPr txBox="1"/>
            <p:nvPr/>
          </p:nvSpPr>
          <p:spPr>
            <a:xfrm>
              <a:off x="3530493" y="4925750"/>
              <a:ext cx="235120" cy="127023"/>
            </a:xfrm>
            <a:prstGeom prst="rect">
              <a:avLst/>
            </a:prstGeom>
            <a:noFill/>
          </p:spPr>
          <p:txBody>
            <a:bodyPr wrap="square" lIns="0" tIns="0" rIns="0" bIns="0" rtlCol="0">
              <a:spAutoFit/>
            </a:bodyPr>
            <a:lstStyle/>
            <a:p>
              <a:pPr algn="r"/>
              <a:r>
                <a:rPr lang="en-US" altLang="zh-CN" sz="800" dirty="0">
                  <a:latin typeface="Helvetica" pitchFamily="2" charset="0"/>
                </a:rPr>
                <a:t>25</a:t>
              </a:r>
              <a:endParaRPr lang="en-US" sz="800" dirty="0">
                <a:latin typeface="Helvetica" pitchFamily="2" charset="0"/>
              </a:endParaRPr>
            </a:p>
          </p:txBody>
        </p:sp>
        <p:sp>
          <p:nvSpPr>
            <p:cNvPr id="76" name="TextBox 75">
              <a:extLst>
                <a:ext uri="{FF2B5EF4-FFF2-40B4-BE49-F238E27FC236}">
                  <a16:creationId xmlns:a16="http://schemas.microsoft.com/office/drawing/2014/main" id="{854BE8C8-4A2C-E205-69BA-F766E57B0E33}"/>
                </a:ext>
              </a:extLst>
            </p:cNvPr>
            <p:cNvSpPr txBox="1"/>
            <p:nvPr/>
          </p:nvSpPr>
          <p:spPr>
            <a:xfrm>
              <a:off x="5054804" y="7387681"/>
              <a:ext cx="457392" cy="246221"/>
            </a:xfrm>
            <a:prstGeom prst="rect">
              <a:avLst/>
            </a:prstGeom>
            <a:noFill/>
          </p:spPr>
          <p:txBody>
            <a:bodyPr wrap="square" lIns="0" tIns="0" rIns="0" bIns="0" rtlCol="0">
              <a:spAutoFit/>
            </a:bodyPr>
            <a:lstStyle/>
            <a:p>
              <a:pPr algn="ctr"/>
              <a:r>
                <a:rPr lang="en-US" altLang="zh-CN" sz="800" i="1" dirty="0">
                  <a:latin typeface="Helvetica" pitchFamily="2" charset="0"/>
                </a:rPr>
                <a:t>MYC</a:t>
              </a:r>
            </a:p>
            <a:p>
              <a:pPr algn="ctr"/>
              <a:r>
                <a:rPr lang="en-US" altLang="zh-CN" sz="800" dirty="0">
                  <a:latin typeface="Helvetica" pitchFamily="2" charset="0"/>
                </a:rPr>
                <a:t>fusion</a:t>
              </a:r>
              <a:endParaRPr lang="en-US" sz="800" dirty="0">
                <a:latin typeface="Helvetica" pitchFamily="2" charset="0"/>
              </a:endParaRPr>
            </a:p>
          </p:txBody>
        </p:sp>
        <p:pic>
          <p:nvPicPr>
            <p:cNvPr id="45" name="Picture 44">
              <a:extLst>
                <a:ext uri="{FF2B5EF4-FFF2-40B4-BE49-F238E27FC236}">
                  <a16:creationId xmlns:a16="http://schemas.microsoft.com/office/drawing/2014/main" id="{B513887A-2C6A-866C-B7A4-2D07F7D2B3BF}"/>
                </a:ext>
              </a:extLst>
            </p:cNvPr>
            <p:cNvPicPr>
              <a:picLocks noChangeAspect="1"/>
            </p:cNvPicPr>
            <p:nvPr/>
          </p:nvPicPr>
          <p:blipFill rotWithShape="1">
            <a:blip r:embed="rId28"/>
            <a:srcRect l="16322" b="4867"/>
            <a:stretch/>
          </p:blipFill>
          <p:spPr>
            <a:xfrm>
              <a:off x="3782340" y="4658161"/>
              <a:ext cx="2119044" cy="2725676"/>
            </a:xfrm>
            <a:prstGeom prst="rect">
              <a:avLst/>
            </a:prstGeom>
          </p:spPr>
        </p:pic>
        <p:sp>
          <p:nvSpPr>
            <p:cNvPr id="75" name="TextBox 74">
              <a:extLst>
                <a:ext uri="{FF2B5EF4-FFF2-40B4-BE49-F238E27FC236}">
                  <a16:creationId xmlns:a16="http://schemas.microsoft.com/office/drawing/2014/main" id="{DE61BF69-0228-1745-AF73-51FAF08DF115}"/>
                </a:ext>
              </a:extLst>
            </p:cNvPr>
            <p:cNvSpPr txBox="1"/>
            <p:nvPr/>
          </p:nvSpPr>
          <p:spPr>
            <a:xfrm>
              <a:off x="4371074" y="4702395"/>
              <a:ext cx="908727" cy="127023"/>
            </a:xfrm>
            <a:prstGeom prst="rect">
              <a:avLst/>
            </a:prstGeom>
            <a:solidFill>
              <a:schemeClr val="bg1"/>
            </a:solidFill>
          </p:spPr>
          <p:txBody>
            <a:bodyPr wrap="square" lIns="0" tIns="0" rIns="0" bIns="0" rtlCol="0">
              <a:spAutoFit/>
            </a:bodyPr>
            <a:lstStyle/>
            <a:p>
              <a:pPr algn="ctr"/>
              <a:r>
                <a:rPr lang="en-US" altLang="zh-CN" sz="800" dirty="0">
                  <a:latin typeface="Helvetica" pitchFamily="2" charset="0"/>
                </a:rPr>
                <a:t>p = 0.00016</a:t>
              </a:r>
              <a:endParaRPr lang="en-US" sz="800" dirty="0">
                <a:latin typeface="Helvetica" pitchFamily="2" charset="0"/>
              </a:endParaRPr>
            </a:p>
          </p:txBody>
        </p:sp>
      </p:grpSp>
      <p:grpSp>
        <p:nvGrpSpPr>
          <p:cNvPr id="1043" name="Group 1042">
            <a:extLst>
              <a:ext uri="{FF2B5EF4-FFF2-40B4-BE49-F238E27FC236}">
                <a16:creationId xmlns:a16="http://schemas.microsoft.com/office/drawing/2014/main" id="{4B8EF68D-C8DF-CB13-D28D-C1ED3254D6B6}"/>
              </a:ext>
            </a:extLst>
          </p:cNvPr>
          <p:cNvGrpSpPr/>
          <p:nvPr/>
        </p:nvGrpSpPr>
        <p:grpSpPr>
          <a:xfrm>
            <a:off x="476040" y="4754219"/>
            <a:ext cx="2281426" cy="1370766"/>
            <a:chOff x="422949" y="4754219"/>
            <a:chExt cx="2281426" cy="1370766"/>
          </a:xfrm>
        </p:grpSpPr>
        <p:grpSp>
          <p:nvGrpSpPr>
            <p:cNvPr id="1040" name="Group 1039">
              <a:extLst>
                <a:ext uri="{FF2B5EF4-FFF2-40B4-BE49-F238E27FC236}">
                  <a16:creationId xmlns:a16="http://schemas.microsoft.com/office/drawing/2014/main" id="{7E2416DA-B621-C70E-5978-90B010E38197}"/>
                </a:ext>
              </a:extLst>
            </p:cNvPr>
            <p:cNvGrpSpPr/>
            <p:nvPr/>
          </p:nvGrpSpPr>
          <p:grpSpPr>
            <a:xfrm>
              <a:off x="422949" y="4791904"/>
              <a:ext cx="2276471" cy="1318483"/>
              <a:chOff x="422949" y="4773616"/>
              <a:chExt cx="2276471" cy="1318483"/>
            </a:xfrm>
          </p:grpSpPr>
          <p:sp>
            <p:nvSpPr>
              <p:cNvPr id="95" name="Rectangle 94">
                <a:extLst>
                  <a:ext uri="{FF2B5EF4-FFF2-40B4-BE49-F238E27FC236}">
                    <a16:creationId xmlns:a16="http://schemas.microsoft.com/office/drawing/2014/main" id="{29A01E1B-8A3D-1CA9-9B98-2A527B779C13}"/>
                  </a:ext>
                </a:extLst>
              </p:cNvPr>
              <p:cNvSpPr/>
              <p:nvPr/>
            </p:nvSpPr>
            <p:spPr>
              <a:xfrm>
                <a:off x="449272" y="5753545"/>
                <a:ext cx="2163965" cy="338554"/>
              </a:xfrm>
              <a:prstGeom prst="rect">
                <a:avLst/>
              </a:prstGeom>
            </p:spPr>
            <p:txBody>
              <a:bodyPr wrap="square">
                <a:spAutoFit/>
              </a:bodyPr>
              <a:lstStyle/>
              <a:p>
                <a:pPr algn="ctr"/>
                <a:r>
                  <a:rPr lang="en-US" altLang="zh-CN" sz="800" i="1" dirty="0">
                    <a:latin typeface="Helvetica" pitchFamily="2" charset="0"/>
                  </a:rPr>
                  <a:t>DNTT</a:t>
                </a:r>
                <a:r>
                  <a:rPr lang="zh-CN" altLang="en-US" sz="800" i="1" dirty="0">
                    <a:latin typeface="Helvetica" pitchFamily="2" charset="0"/>
                  </a:rPr>
                  <a:t> </a:t>
                </a:r>
                <a:r>
                  <a:rPr lang="en-US" altLang="zh-CN" sz="800" dirty="0">
                    <a:latin typeface="Helvetica" pitchFamily="2" charset="0"/>
                  </a:rPr>
                  <a:t>induced</a:t>
                </a:r>
                <a:r>
                  <a:rPr lang="zh-CN" altLang="en-US" sz="800" dirty="0">
                    <a:latin typeface="Helvetica" pitchFamily="2" charset="0"/>
                  </a:rPr>
                  <a:t> </a:t>
                </a:r>
                <a:r>
                  <a:rPr lang="en-US" altLang="zh-CN" sz="800" dirty="0">
                    <a:latin typeface="Helvetica" pitchFamily="2" charset="0"/>
                  </a:rPr>
                  <a:t>template-independent</a:t>
                </a:r>
                <a:r>
                  <a:rPr lang="zh-CN" altLang="en-US" sz="800" dirty="0">
                    <a:latin typeface="Helvetica" pitchFamily="2" charset="0"/>
                  </a:rPr>
                  <a:t>  </a:t>
                </a:r>
                <a:r>
                  <a:rPr lang="en-US" altLang="zh-CN" sz="800" dirty="0">
                    <a:latin typeface="Helvetica" pitchFamily="2" charset="0"/>
                  </a:rPr>
                  <a:t>break-end</a:t>
                </a:r>
                <a:r>
                  <a:rPr lang="zh-CN" altLang="en-US" sz="800" dirty="0">
                    <a:latin typeface="Helvetica" pitchFamily="2" charset="0"/>
                  </a:rPr>
                  <a:t> </a:t>
                </a:r>
                <a:r>
                  <a:rPr lang="en-US" altLang="zh-CN" sz="800" dirty="0">
                    <a:latin typeface="Helvetica" pitchFamily="2" charset="0"/>
                  </a:rPr>
                  <a:t>insertion in pre-B phases.</a:t>
                </a:r>
                <a:endParaRPr lang="en-US" sz="800" dirty="0">
                  <a:latin typeface="Helvetica" pitchFamily="2" charset="0"/>
                </a:endParaRPr>
              </a:p>
            </p:txBody>
          </p:sp>
          <p:sp>
            <p:nvSpPr>
              <p:cNvPr id="120" name="Rectangle 119">
                <a:extLst>
                  <a:ext uri="{FF2B5EF4-FFF2-40B4-BE49-F238E27FC236}">
                    <a16:creationId xmlns:a16="http://schemas.microsoft.com/office/drawing/2014/main" id="{67C7FAE5-D92D-1794-EE8F-9F3F6C1A9976}"/>
                  </a:ext>
                </a:extLst>
              </p:cNvPr>
              <p:cNvSpPr/>
              <p:nvPr/>
            </p:nvSpPr>
            <p:spPr>
              <a:xfrm>
                <a:off x="445277" y="4773616"/>
                <a:ext cx="2254143" cy="215444"/>
              </a:xfrm>
              <a:prstGeom prst="rect">
                <a:avLst/>
              </a:prstGeom>
            </p:spPr>
            <p:txBody>
              <a:bodyPr wrap="none">
                <a:spAutoFit/>
              </a:bodyPr>
              <a:lstStyle/>
              <a:p>
                <a:r>
                  <a:rPr lang="en-US" altLang="zh-CN" sz="800" dirty="0">
                    <a:latin typeface="Helvetica" pitchFamily="2" charset="0"/>
                  </a:rPr>
                  <a:t>Non-homologous end-joining  of </a:t>
                </a:r>
                <a:r>
                  <a:rPr lang="en-US" altLang="zh-CN" sz="800" b="1" i="1" dirty="0">
                    <a:latin typeface="Helvetica" pitchFamily="2" charset="0"/>
                  </a:rPr>
                  <a:t>BCL2</a:t>
                </a:r>
                <a:r>
                  <a:rPr lang="zh-CN" altLang="en-US" sz="800" dirty="0">
                    <a:latin typeface="Helvetica" pitchFamily="2" charset="0"/>
                  </a:rPr>
                  <a:t> </a:t>
                </a:r>
                <a:r>
                  <a:rPr lang="en-US" altLang="zh-CN" sz="800" dirty="0">
                    <a:latin typeface="Helvetica" pitchFamily="2" charset="0"/>
                  </a:rPr>
                  <a:t>---</a:t>
                </a:r>
                <a:r>
                  <a:rPr lang="zh-CN" altLang="en-US" sz="800" dirty="0">
                    <a:latin typeface="Helvetica" pitchFamily="2" charset="0"/>
                  </a:rPr>
                  <a:t> </a:t>
                </a:r>
                <a:r>
                  <a:rPr lang="en-US" altLang="zh-CN" sz="800" b="1" i="1" dirty="0" err="1">
                    <a:latin typeface="Helvetica" pitchFamily="2" charset="0"/>
                  </a:rPr>
                  <a:t>IgH</a:t>
                </a:r>
                <a:endParaRPr lang="en-US" sz="800" b="1" i="1" dirty="0">
                  <a:latin typeface="Helvetica" pitchFamily="2" charset="0"/>
                </a:endParaRPr>
              </a:p>
            </p:txBody>
          </p:sp>
          <p:grpSp>
            <p:nvGrpSpPr>
              <p:cNvPr id="1039" name="Group 1038">
                <a:extLst>
                  <a:ext uri="{FF2B5EF4-FFF2-40B4-BE49-F238E27FC236}">
                    <a16:creationId xmlns:a16="http://schemas.microsoft.com/office/drawing/2014/main" id="{0100EB45-B9EB-11A9-DA82-E4504E8DD2ED}"/>
                  </a:ext>
                </a:extLst>
              </p:cNvPr>
              <p:cNvGrpSpPr/>
              <p:nvPr/>
            </p:nvGrpSpPr>
            <p:grpSpPr>
              <a:xfrm>
                <a:off x="422949" y="4924446"/>
                <a:ext cx="2197986" cy="877355"/>
                <a:chOff x="422949" y="4924446"/>
                <a:chExt cx="2197986" cy="877355"/>
              </a:xfrm>
            </p:grpSpPr>
            <p:grpSp>
              <p:nvGrpSpPr>
                <p:cNvPr id="49" name="Group 48">
                  <a:extLst>
                    <a:ext uri="{FF2B5EF4-FFF2-40B4-BE49-F238E27FC236}">
                      <a16:creationId xmlns:a16="http://schemas.microsoft.com/office/drawing/2014/main" id="{A9905580-7A6F-34EC-007D-2AA8E89A5830}"/>
                    </a:ext>
                  </a:extLst>
                </p:cNvPr>
                <p:cNvGrpSpPr/>
                <p:nvPr/>
              </p:nvGrpSpPr>
              <p:grpSpPr>
                <a:xfrm rot="10800000">
                  <a:off x="1272965" y="5534270"/>
                  <a:ext cx="1094274" cy="108000"/>
                  <a:chOff x="1027179" y="5067929"/>
                  <a:chExt cx="1094274" cy="108000"/>
                </a:xfrm>
              </p:grpSpPr>
              <p:grpSp>
                <p:nvGrpSpPr>
                  <p:cNvPr id="88" name="Group 87">
                    <a:extLst>
                      <a:ext uri="{FF2B5EF4-FFF2-40B4-BE49-F238E27FC236}">
                        <a16:creationId xmlns:a16="http://schemas.microsoft.com/office/drawing/2014/main" id="{7EA18BA3-66C3-E03F-4025-DDA6B0CE8F03}"/>
                      </a:ext>
                    </a:extLst>
                  </p:cNvPr>
                  <p:cNvGrpSpPr/>
                  <p:nvPr/>
                </p:nvGrpSpPr>
                <p:grpSpPr>
                  <a:xfrm>
                    <a:off x="1027179" y="5067929"/>
                    <a:ext cx="989773" cy="108000"/>
                    <a:chOff x="5051869" y="1012728"/>
                    <a:chExt cx="989773" cy="108000"/>
                  </a:xfrm>
                </p:grpSpPr>
                <p:sp>
                  <p:nvSpPr>
                    <p:cNvPr id="89" name="Rounded Rectangle 88">
                      <a:extLst>
                        <a:ext uri="{FF2B5EF4-FFF2-40B4-BE49-F238E27FC236}">
                          <a16:creationId xmlns:a16="http://schemas.microsoft.com/office/drawing/2014/main" id="{25DE3F0C-FB97-93E8-D478-76CC68FB2E35}"/>
                        </a:ext>
                      </a:extLst>
                    </p:cNvPr>
                    <p:cNvSpPr/>
                    <p:nvPr/>
                  </p:nvSpPr>
                  <p:spPr>
                    <a:xfrm>
                      <a:off x="5051869" y="1012728"/>
                      <a:ext cx="2628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ounded Rectangle 89">
                      <a:extLst>
                        <a:ext uri="{FF2B5EF4-FFF2-40B4-BE49-F238E27FC236}">
                          <a16:creationId xmlns:a16="http://schemas.microsoft.com/office/drawing/2014/main" id="{3F165764-3DD1-4BD7-0F46-B8692E0DBA5B}"/>
                        </a:ext>
                      </a:extLst>
                    </p:cNvPr>
                    <p:cNvSpPr/>
                    <p:nvPr/>
                  </p:nvSpPr>
                  <p:spPr>
                    <a:xfrm>
                      <a:off x="5321642" y="1012728"/>
                      <a:ext cx="7200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2" name="Rounded Rectangle 91">
                    <a:extLst>
                      <a:ext uri="{FF2B5EF4-FFF2-40B4-BE49-F238E27FC236}">
                        <a16:creationId xmlns:a16="http://schemas.microsoft.com/office/drawing/2014/main" id="{58E2FFFA-3619-0A0C-D332-A8B27F7F6867}"/>
                      </a:ext>
                    </a:extLst>
                  </p:cNvPr>
                  <p:cNvSpPr/>
                  <p:nvPr/>
                </p:nvSpPr>
                <p:spPr>
                  <a:xfrm>
                    <a:off x="1855232" y="5067929"/>
                    <a:ext cx="266221" cy="108000"/>
                  </a:xfrm>
                  <a:prstGeom prst="roundRect">
                    <a:avLst>
                      <a:gd name="adj" fmla="val 50000"/>
                    </a:avLst>
                  </a:prstGeom>
                  <a:solidFill>
                    <a:srgbClr val="FFA764"/>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ounded Rectangle 103">
                    <a:extLst>
                      <a:ext uri="{FF2B5EF4-FFF2-40B4-BE49-F238E27FC236}">
                        <a16:creationId xmlns:a16="http://schemas.microsoft.com/office/drawing/2014/main" id="{F5A566C0-76C2-7BCD-5CD3-F146E25A8C23}"/>
                      </a:ext>
                    </a:extLst>
                  </p:cNvPr>
                  <p:cNvSpPr/>
                  <p:nvPr/>
                </p:nvSpPr>
                <p:spPr>
                  <a:xfrm>
                    <a:off x="1772457" y="5073329"/>
                    <a:ext cx="198000" cy="62880"/>
                  </a:xfrm>
                  <a:prstGeom prst="roundRect">
                    <a:avLst>
                      <a:gd name="adj" fmla="val 0"/>
                    </a:avLst>
                  </a:prstGeom>
                  <a:solidFill>
                    <a:srgbClr val="E1C1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3" name="Rounded Rectangle 212">
                    <a:extLst>
                      <a:ext uri="{FF2B5EF4-FFF2-40B4-BE49-F238E27FC236}">
                        <a16:creationId xmlns:a16="http://schemas.microsoft.com/office/drawing/2014/main" id="{6DBE1754-74EB-338E-8E5F-C7971C6A344F}"/>
                      </a:ext>
                    </a:extLst>
                  </p:cNvPr>
                  <p:cNvSpPr/>
                  <p:nvPr/>
                </p:nvSpPr>
                <p:spPr>
                  <a:xfrm>
                    <a:off x="1771200" y="5097600"/>
                    <a:ext cx="198000" cy="72000"/>
                  </a:xfrm>
                  <a:prstGeom prst="roundRect">
                    <a:avLst>
                      <a:gd name="adj" fmla="val 0"/>
                    </a:avLst>
                  </a:prstGeom>
                  <a:solidFill>
                    <a:srgbClr val="E1C1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0" name="Group 49">
                  <a:extLst>
                    <a:ext uri="{FF2B5EF4-FFF2-40B4-BE49-F238E27FC236}">
                      <a16:creationId xmlns:a16="http://schemas.microsoft.com/office/drawing/2014/main" id="{AC840369-CE1C-F6BF-DBB8-A0807B4EA2E9}"/>
                    </a:ext>
                  </a:extLst>
                </p:cNvPr>
                <p:cNvGrpSpPr/>
                <p:nvPr/>
              </p:nvGrpSpPr>
              <p:grpSpPr>
                <a:xfrm rot="10800000">
                  <a:off x="1605207" y="5029052"/>
                  <a:ext cx="1015728" cy="165600"/>
                  <a:chOff x="1009271" y="5238166"/>
                  <a:chExt cx="1015728" cy="165600"/>
                </a:xfrm>
              </p:grpSpPr>
              <p:sp>
                <p:nvSpPr>
                  <p:cNvPr id="214" name="Rounded Rectangle 213">
                    <a:extLst>
                      <a:ext uri="{FF2B5EF4-FFF2-40B4-BE49-F238E27FC236}">
                        <a16:creationId xmlns:a16="http://schemas.microsoft.com/office/drawing/2014/main" id="{BAE0FAE4-6999-6A04-8B10-1C78570716BA}"/>
                      </a:ext>
                    </a:extLst>
                  </p:cNvPr>
                  <p:cNvSpPr/>
                  <p:nvPr/>
                </p:nvSpPr>
                <p:spPr>
                  <a:xfrm>
                    <a:off x="1009271" y="5257148"/>
                    <a:ext cx="2628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5" name="Rounded Rectangle 214">
                    <a:extLst>
                      <a:ext uri="{FF2B5EF4-FFF2-40B4-BE49-F238E27FC236}">
                        <a16:creationId xmlns:a16="http://schemas.microsoft.com/office/drawing/2014/main" id="{9B55C664-18BD-0B88-C563-B575E7C6ECE5}"/>
                      </a:ext>
                    </a:extLst>
                  </p:cNvPr>
                  <p:cNvSpPr/>
                  <p:nvPr/>
                </p:nvSpPr>
                <p:spPr>
                  <a:xfrm>
                    <a:off x="1279044" y="5257148"/>
                    <a:ext cx="7200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1DDDF1FF-4C61-1EB7-1CAA-D8F8B7A1AE45}"/>
                      </a:ext>
                    </a:extLst>
                  </p:cNvPr>
                  <p:cNvSpPr/>
                  <p:nvPr/>
                </p:nvSpPr>
                <p:spPr>
                  <a:xfrm>
                    <a:off x="1952999" y="5238166"/>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87E731C4-B85A-9B8C-5AFC-D033997830BF}"/>
                    </a:ext>
                  </a:extLst>
                </p:cNvPr>
                <p:cNvGrpSpPr/>
                <p:nvPr/>
              </p:nvGrpSpPr>
              <p:grpSpPr>
                <a:xfrm rot="10800000">
                  <a:off x="1013379" y="5148361"/>
                  <a:ext cx="278540" cy="165600"/>
                  <a:chOff x="1825005" y="5236777"/>
                  <a:chExt cx="278540" cy="165600"/>
                </a:xfrm>
              </p:grpSpPr>
              <p:sp>
                <p:nvSpPr>
                  <p:cNvPr id="217" name="Rounded Rectangle 216">
                    <a:extLst>
                      <a:ext uri="{FF2B5EF4-FFF2-40B4-BE49-F238E27FC236}">
                        <a16:creationId xmlns:a16="http://schemas.microsoft.com/office/drawing/2014/main" id="{C12F8DEA-8C95-37C4-2E2C-DDFF7FBA0C83}"/>
                      </a:ext>
                    </a:extLst>
                  </p:cNvPr>
                  <p:cNvSpPr/>
                  <p:nvPr/>
                </p:nvSpPr>
                <p:spPr>
                  <a:xfrm>
                    <a:off x="1837324" y="5269793"/>
                    <a:ext cx="266221" cy="108000"/>
                  </a:xfrm>
                  <a:prstGeom prst="roundRect">
                    <a:avLst>
                      <a:gd name="adj" fmla="val 50000"/>
                    </a:avLst>
                  </a:prstGeom>
                  <a:solidFill>
                    <a:srgbClr val="FFA764"/>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8" name="Rectangle 217">
                    <a:extLst>
                      <a:ext uri="{FF2B5EF4-FFF2-40B4-BE49-F238E27FC236}">
                        <a16:creationId xmlns:a16="http://schemas.microsoft.com/office/drawing/2014/main" id="{EDB200F5-E729-29E4-1114-AF4223B70897}"/>
                      </a:ext>
                    </a:extLst>
                  </p:cNvPr>
                  <p:cNvSpPr/>
                  <p:nvPr/>
                </p:nvSpPr>
                <p:spPr>
                  <a:xfrm>
                    <a:off x="1825005" y="5236777"/>
                    <a:ext cx="123112"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ectangle 114">
                  <a:extLst>
                    <a:ext uri="{FF2B5EF4-FFF2-40B4-BE49-F238E27FC236}">
                      <a16:creationId xmlns:a16="http://schemas.microsoft.com/office/drawing/2014/main" id="{9348FD35-7C5A-1A47-E750-6402DB676764}"/>
                    </a:ext>
                  </a:extLst>
                </p:cNvPr>
                <p:cNvSpPr/>
                <p:nvPr/>
              </p:nvSpPr>
              <p:spPr>
                <a:xfrm>
                  <a:off x="483446" y="5617135"/>
                  <a:ext cx="1888979" cy="184666"/>
                </a:xfrm>
                <a:prstGeom prst="rect">
                  <a:avLst/>
                </a:prstGeom>
              </p:spPr>
              <p:txBody>
                <a:bodyPr wrap="none">
                  <a:spAutoFit/>
                </a:bodyPr>
                <a:lstStyle/>
                <a:p>
                  <a:pPr algn="ctr"/>
                  <a:r>
                    <a:rPr lang="en-HK" sz="600" b="1" spc="20" dirty="0">
                      <a:solidFill>
                        <a:srgbClr val="FF7F00"/>
                      </a:solidFill>
                      <a:latin typeface="Helvetica" pitchFamily="2" charset="0"/>
                    </a:rPr>
                    <a:t>5’-GTGGTGCTTA</a:t>
                  </a:r>
                  <a:r>
                    <a:rPr lang="en-HK" sz="600" b="1" u="sng" spc="20" dirty="0">
                      <a:latin typeface="Helvetica" pitchFamily="2" charset="0"/>
                    </a:rPr>
                    <a:t>AGATGG</a:t>
                  </a:r>
                  <a:r>
                    <a:rPr lang="en-HK" sz="600" b="1" spc="20" dirty="0">
                      <a:solidFill>
                        <a:srgbClr val="C814C9"/>
                      </a:solidFill>
                      <a:latin typeface="Helvetica" pitchFamily="2" charset="0"/>
                    </a:rPr>
                    <a:t>TGGGGCCAGG-3’</a:t>
                  </a:r>
                  <a:endParaRPr lang="en-HK" sz="600" spc="20" dirty="0">
                    <a:solidFill>
                      <a:srgbClr val="C814C9"/>
                    </a:solidFill>
                    <a:effectLst/>
                    <a:latin typeface="Helvetica" pitchFamily="2" charset="0"/>
                  </a:endParaRPr>
                </a:p>
              </p:txBody>
            </p:sp>
            <p:sp>
              <p:nvSpPr>
                <p:cNvPr id="116" name="Rectangle 115">
                  <a:extLst>
                    <a:ext uri="{FF2B5EF4-FFF2-40B4-BE49-F238E27FC236}">
                      <a16:creationId xmlns:a16="http://schemas.microsoft.com/office/drawing/2014/main" id="{1AAA3469-9217-DD33-B492-BEE05D7F45C6}"/>
                    </a:ext>
                  </a:extLst>
                </p:cNvPr>
                <p:cNvSpPr/>
                <p:nvPr/>
              </p:nvSpPr>
              <p:spPr>
                <a:xfrm>
                  <a:off x="422949" y="5249007"/>
                  <a:ext cx="1508105" cy="184666"/>
                </a:xfrm>
                <a:prstGeom prst="rect">
                  <a:avLst/>
                </a:prstGeom>
              </p:spPr>
              <p:txBody>
                <a:bodyPr wrap="none">
                  <a:spAutoFit/>
                </a:bodyPr>
                <a:lstStyle/>
                <a:p>
                  <a:r>
                    <a:rPr lang="en-HK" sz="600" b="1" spc="20" dirty="0">
                      <a:solidFill>
                        <a:srgbClr val="FF7F00"/>
                      </a:solidFill>
                      <a:latin typeface="Helvetica" pitchFamily="2" charset="0"/>
                    </a:rPr>
                    <a:t>5’-GTGGTGCTTA</a:t>
                  </a:r>
                  <a:r>
                    <a:rPr lang="en-HK" sz="600" spc="20" dirty="0">
                      <a:solidFill>
                        <a:srgbClr val="FF7F00"/>
                      </a:solidFill>
                      <a:latin typeface="Helvetica" pitchFamily="2" charset="0"/>
                    </a:rPr>
                    <a:t>CGCTCCACCA-3’</a:t>
                  </a:r>
                  <a:endParaRPr lang="en-HK" sz="600" spc="20" dirty="0">
                    <a:solidFill>
                      <a:srgbClr val="FF7F00"/>
                    </a:solidFill>
                    <a:effectLst/>
                    <a:latin typeface="Helvetica" pitchFamily="2" charset="0"/>
                  </a:endParaRPr>
                </a:p>
              </p:txBody>
            </p:sp>
            <p:sp>
              <p:nvSpPr>
                <p:cNvPr id="117" name="Rectangle 116">
                  <a:extLst>
                    <a:ext uri="{FF2B5EF4-FFF2-40B4-BE49-F238E27FC236}">
                      <a16:creationId xmlns:a16="http://schemas.microsoft.com/office/drawing/2014/main" id="{8C00FE2D-D974-577E-D563-CCF4A1363D40}"/>
                    </a:ext>
                  </a:extLst>
                </p:cNvPr>
                <p:cNvSpPr/>
                <p:nvPr/>
              </p:nvSpPr>
              <p:spPr>
                <a:xfrm>
                  <a:off x="958366" y="4924446"/>
                  <a:ext cx="1514517" cy="184666"/>
                </a:xfrm>
                <a:prstGeom prst="rect">
                  <a:avLst/>
                </a:prstGeom>
              </p:spPr>
              <p:txBody>
                <a:bodyPr wrap="none">
                  <a:spAutoFit/>
                </a:bodyPr>
                <a:lstStyle/>
                <a:p>
                  <a:r>
                    <a:rPr lang="en-HK" sz="600" spc="20" dirty="0">
                      <a:solidFill>
                        <a:srgbClr val="C814C9"/>
                      </a:solidFill>
                      <a:latin typeface="Helvetica" pitchFamily="2" charset="0"/>
                    </a:rPr>
                    <a:t>5’-CTTTGACTAC</a:t>
                  </a:r>
                  <a:r>
                    <a:rPr lang="en-HK" sz="600" b="1" spc="20" dirty="0">
                      <a:solidFill>
                        <a:srgbClr val="C814C9"/>
                      </a:solidFill>
                      <a:latin typeface="Helvetica" pitchFamily="2" charset="0"/>
                    </a:rPr>
                    <a:t>TGGGGCCAGG-3’</a:t>
                  </a:r>
                  <a:endParaRPr lang="en-HK" sz="600" spc="20" dirty="0">
                    <a:solidFill>
                      <a:srgbClr val="C814C9"/>
                    </a:solidFill>
                    <a:effectLst/>
                    <a:latin typeface="Helvetica" pitchFamily="2" charset="0"/>
                  </a:endParaRPr>
                </a:p>
              </p:txBody>
            </p:sp>
            <p:cxnSp>
              <p:nvCxnSpPr>
                <p:cNvPr id="121" name="Straight Connector 120">
                  <a:extLst>
                    <a:ext uri="{FF2B5EF4-FFF2-40B4-BE49-F238E27FC236}">
                      <a16:creationId xmlns:a16="http://schemas.microsoft.com/office/drawing/2014/main" id="{B77C6B37-2B5F-208F-8833-DECCADE9C9BB}"/>
                    </a:ext>
                  </a:extLst>
                </p:cNvPr>
                <p:cNvCxnSpPr>
                  <a:cxnSpLocks/>
                </p:cNvCxnSpPr>
                <p:nvPr/>
              </p:nvCxnSpPr>
              <p:spPr>
                <a:xfrm>
                  <a:off x="1165631" y="5130652"/>
                  <a:ext cx="0" cy="252363"/>
                </a:xfrm>
                <a:prstGeom prst="line">
                  <a:avLst/>
                </a:prstGeom>
                <a:ln w="6350">
                  <a:solidFill>
                    <a:schemeClr val="bg2">
                      <a:lumMod val="25000"/>
                    </a:schemeClr>
                  </a:solidFill>
                  <a:prstDash val="sysDash"/>
                </a:ln>
              </p:spPr>
              <p:style>
                <a:lnRef idx="1">
                  <a:schemeClr val="dk1"/>
                </a:lnRef>
                <a:fillRef idx="0">
                  <a:schemeClr val="dk1"/>
                </a:fillRef>
                <a:effectRef idx="0">
                  <a:schemeClr val="dk1"/>
                </a:effectRef>
                <a:fontRef idx="minor">
                  <a:schemeClr val="tx1"/>
                </a:fontRef>
              </p:style>
            </p:cxnSp>
            <p:cxnSp>
              <p:nvCxnSpPr>
                <p:cNvPr id="220" name="Straight Connector 219">
                  <a:extLst>
                    <a:ext uri="{FF2B5EF4-FFF2-40B4-BE49-F238E27FC236}">
                      <a16:creationId xmlns:a16="http://schemas.microsoft.com/office/drawing/2014/main" id="{1BF3CDA7-3ACC-2160-F4A1-A2EC83B2CD3F}"/>
                    </a:ext>
                  </a:extLst>
                </p:cNvPr>
                <p:cNvCxnSpPr>
                  <a:cxnSpLocks/>
                </p:cNvCxnSpPr>
                <p:nvPr/>
              </p:nvCxnSpPr>
              <p:spPr>
                <a:xfrm>
                  <a:off x="1683964" y="4963853"/>
                  <a:ext cx="0" cy="252363"/>
                </a:xfrm>
                <a:prstGeom prst="line">
                  <a:avLst/>
                </a:prstGeom>
                <a:ln w="6350">
                  <a:solidFill>
                    <a:schemeClr val="bg2">
                      <a:lumMod val="25000"/>
                    </a:schemeClr>
                  </a:solidFill>
                  <a:prstDash val="sysDash"/>
                </a:ln>
              </p:spPr>
              <p:style>
                <a:lnRef idx="1">
                  <a:schemeClr val="dk1"/>
                </a:lnRef>
                <a:fillRef idx="0">
                  <a:schemeClr val="dk1"/>
                </a:fillRef>
                <a:effectRef idx="0">
                  <a:schemeClr val="dk1"/>
                </a:effectRef>
                <a:fontRef idx="minor">
                  <a:schemeClr val="tx1"/>
                </a:fontRef>
              </p:style>
            </p:cxnSp>
            <p:sp>
              <p:nvSpPr>
                <p:cNvPr id="1026" name="Rectangle 1025">
                  <a:extLst>
                    <a:ext uri="{FF2B5EF4-FFF2-40B4-BE49-F238E27FC236}">
                      <a16:creationId xmlns:a16="http://schemas.microsoft.com/office/drawing/2014/main" id="{F7A37742-57B7-D2AF-AA6C-9F47C045963F}"/>
                    </a:ext>
                  </a:extLst>
                </p:cNvPr>
                <p:cNvSpPr/>
                <p:nvPr/>
              </p:nvSpPr>
              <p:spPr>
                <a:xfrm>
                  <a:off x="1294298" y="5046316"/>
                  <a:ext cx="260008" cy="246221"/>
                </a:xfrm>
                <a:prstGeom prst="rect">
                  <a:avLst/>
                </a:prstGeom>
              </p:spPr>
              <p:txBody>
                <a:bodyPr wrap="none">
                  <a:spAutoFit/>
                </a:bodyPr>
                <a:lstStyle/>
                <a:p>
                  <a:r>
                    <a:rPr lang="en-US" altLang="zh-CN" sz="1000" b="1" dirty="0">
                      <a:solidFill>
                        <a:schemeClr val="accent1"/>
                      </a:solidFill>
                      <a:latin typeface="Helvetica" pitchFamily="2" charset="0"/>
                    </a:rPr>
                    <a:t>+</a:t>
                  </a:r>
                  <a:endParaRPr lang="en-US" sz="1000" dirty="0">
                    <a:solidFill>
                      <a:schemeClr val="accent1"/>
                    </a:solidFill>
                  </a:endParaRPr>
                </a:p>
              </p:txBody>
            </p:sp>
            <p:sp>
              <p:nvSpPr>
                <p:cNvPr id="1027" name="Down Arrow 1026">
                  <a:extLst>
                    <a:ext uri="{FF2B5EF4-FFF2-40B4-BE49-F238E27FC236}">
                      <a16:creationId xmlns:a16="http://schemas.microsoft.com/office/drawing/2014/main" id="{3B0F75E0-0116-0881-7217-A0C415CFF862}"/>
                    </a:ext>
                  </a:extLst>
                </p:cNvPr>
                <p:cNvSpPr/>
                <p:nvPr/>
              </p:nvSpPr>
              <p:spPr>
                <a:xfrm flipH="1">
                  <a:off x="1401266" y="5419733"/>
                  <a:ext cx="45719" cy="53072"/>
                </a:xfrm>
                <a:prstGeom prst="downArrow">
                  <a:avLst>
                    <a:gd name="adj1" fmla="val 27812"/>
                    <a:gd name="adj2" fmla="val 5162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042" name="Rounded Rectangle 1041">
              <a:extLst>
                <a:ext uri="{FF2B5EF4-FFF2-40B4-BE49-F238E27FC236}">
                  <a16:creationId xmlns:a16="http://schemas.microsoft.com/office/drawing/2014/main" id="{25FEAF7F-7C6B-6CA0-3127-281E773EF476}"/>
                </a:ext>
              </a:extLst>
            </p:cNvPr>
            <p:cNvSpPr/>
            <p:nvPr/>
          </p:nvSpPr>
          <p:spPr>
            <a:xfrm>
              <a:off x="445277" y="4754219"/>
              <a:ext cx="2259098" cy="1370766"/>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44" name="Group 1043">
            <a:extLst>
              <a:ext uri="{FF2B5EF4-FFF2-40B4-BE49-F238E27FC236}">
                <a16:creationId xmlns:a16="http://schemas.microsoft.com/office/drawing/2014/main" id="{07AACCD9-9AE5-0693-23A1-5E5E0AB9D109}"/>
              </a:ext>
            </a:extLst>
          </p:cNvPr>
          <p:cNvGrpSpPr/>
          <p:nvPr/>
        </p:nvGrpSpPr>
        <p:grpSpPr>
          <a:xfrm>
            <a:off x="493413" y="6286138"/>
            <a:ext cx="2301886" cy="1380398"/>
            <a:chOff x="440322" y="6286138"/>
            <a:chExt cx="2301886" cy="1380398"/>
          </a:xfrm>
        </p:grpSpPr>
        <p:grpSp>
          <p:nvGrpSpPr>
            <p:cNvPr id="1041" name="Group 1040">
              <a:extLst>
                <a:ext uri="{FF2B5EF4-FFF2-40B4-BE49-F238E27FC236}">
                  <a16:creationId xmlns:a16="http://schemas.microsoft.com/office/drawing/2014/main" id="{6644F7E7-65D7-C313-3485-473C221C0B71}"/>
                </a:ext>
              </a:extLst>
            </p:cNvPr>
            <p:cNvGrpSpPr/>
            <p:nvPr/>
          </p:nvGrpSpPr>
          <p:grpSpPr>
            <a:xfrm>
              <a:off x="445277" y="6343630"/>
              <a:ext cx="2296931" cy="1322906"/>
              <a:chOff x="445277" y="6337534"/>
              <a:chExt cx="2296931" cy="1322906"/>
            </a:xfrm>
          </p:grpSpPr>
          <p:sp>
            <p:nvSpPr>
              <p:cNvPr id="222" name="Rectangle 221">
                <a:extLst>
                  <a:ext uri="{FF2B5EF4-FFF2-40B4-BE49-F238E27FC236}">
                    <a16:creationId xmlns:a16="http://schemas.microsoft.com/office/drawing/2014/main" id="{E284B97E-D0D8-C8C0-A1BA-70E7F8B72843}"/>
                  </a:ext>
                </a:extLst>
              </p:cNvPr>
              <p:cNvSpPr/>
              <p:nvPr/>
            </p:nvSpPr>
            <p:spPr>
              <a:xfrm>
                <a:off x="445277" y="6337534"/>
                <a:ext cx="2228495" cy="215444"/>
              </a:xfrm>
              <a:prstGeom prst="rect">
                <a:avLst/>
              </a:prstGeom>
            </p:spPr>
            <p:txBody>
              <a:bodyPr wrap="none">
                <a:spAutoFit/>
              </a:bodyPr>
              <a:lstStyle/>
              <a:p>
                <a:r>
                  <a:rPr lang="en-US" altLang="zh-CN" sz="800" dirty="0">
                    <a:latin typeface="Helvetica" pitchFamily="2" charset="0"/>
                  </a:rPr>
                  <a:t>Non-homologous end-joining  of </a:t>
                </a:r>
                <a:r>
                  <a:rPr lang="en-US" altLang="zh-CN" sz="800" b="1" i="1" dirty="0" err="1">
                    <a:latin typeface="Helvetica" pitchFamily="2" charset="0"/>
                  </a:rPr>
                  <a:t>IgH</a:t>
                </a:r>
                <a:r>
                  <a:rPr lang="zh-CN" altLang="en-US" sz="800" dirty="0">
                    <a:latin typeface="Helvetica" pitchFamily="2" charset="0"/>
                  </a:rPr>
                  <a:t> </a:t>
                </a:r>
                <a:r>
                  <a:rPr lang="en-US" altLang="zh-CN" sz="800" dirty="0">
                    <a:latin typeface="Helvetica" pitchFamily="2" charset="0"/>
                  </a:rPr>
                  <a:t>---</a:t>
                </a:r>
                <a:r>
                  <a:rPr lang="zh-CN" altLang="en-US" sz="800" dirty="0">
                    <a:latin typeface="Helvetica" pitchFamily="2" charset="0"/>
                  </a:rPr>
                  <a:t> </a:t>
                </a:r>
                <a:r>
                  <a:rPr lang="en-US" altLang="zh-CN" sz="800" b="1" i="1" dirty="0">
                    <a:latin typeface="Helvetica" pitchFamily="2" charset="0"/>
                  </a:rPr>
                  <a:t>MYC</a:t>
                </a:r>
                <a:endParaRPr lang="en-US" sz="800" b="1" i="1" dirty="0">
                  <a:latin typeface="Helvetica" pitchFamily="2" charset="0"/>
                </a:endParaRPr>
              </a:p>
            </p:txBody>
          </p:sp>
          <p:grpSp>
            <p:nvGrpSpPr>
              <p:cNvPr id="1038" name="Group 1037">
                <a:extLst>
                  <a:ext uri="{FF2B5EF4-FFF2-40B4-BE49-F238E27FC236}">
                    <a16:creationId xmlns:a16="http://schemas.microsoft.com/office/drawing/2014/main" id="{4E86FE82-D0CE-BDC9-30A5-3F434DEBD077}"/>
                  </a:ext>
                </a:extLst>
              </p:cNvPr>
              <p:cNvGrpSpPr/>
              <p:nvPr/>
            </p:nvGrpSpPr>
            <p:grpSpPr>
              <a:xfrm>
                <a:off x="554704" y="6489547"/>
                <a:ext cx="2187504" cy="884350"/>
                <a:chOff x="554704" y="6489547"/>
                <a:chExt cx="2187504" cy="884350"/>
              </a:xfrm>
            </p:grpSpPr>
            <p:grpSp>
              <p:nvGrpSpPr>
                <p:cNvPr id="177" name="Group 176">
                  <a:extLst>
                    <a:ext uri="{FF2B5EF4-FFF2-40B4-BE49-F238E27FC236}">
                      <a16:creationId xmlns:a16="http://schemas.microsoft.com/office/drawing/2014/main" id="{D9CAAB00-223A-C724-83C2-737A549639DC}"/>
                    </a:ext>
                  </a:extLst>
                </p:cNvPr>
                <p:cNvGrpSpPr/>
                <p:nvPr/>
              </p:nvGrpSpPr>
              <p:grpSpPr>
                <a:xfrm>
                  <a:off x="803618" y="7105883"/>
                  <a:ext cx="1153264" cy="108000"/>
                  <a:chOff x="10502065" y="393405"/>
                  <a:chExt cx="1153264" cy="108000"/>
                </a:xfrm>
              </p:grpSpPr>
              <p:grpSp>
                <p:nvGrpSpPr>
                  <p:cNvPr id="179" name="Group 178">
                    <a:extLst>
                      <a:ext uri="{FF2B5EF4-FFF2-40B4-BE49-F238E27FC236}">
                        <a16:creationId xmlns:a16="http://schemas.microsoft.com/office/drawing/2014/main" id="{1622EF19-2BDC-0EAC-30FF-14A44F3E6342}"/>
                      </a:ext>
                    </a:extLst>
                  </p:cNvPr>
                  <p:cNvGrpSpPr/>
                  <p:nvPr/>
                </p:nvGrpSpPr>
                <p:grpSpPr>
                  <a:xfrm>
                    <a:off x="10502065" y="393405"/>
                    <a:ext cx="989773" cy="108000"/>
                    <a:chOff x="5051869" y="1012728"/>
                    <a:chExt cx="989773" cy="108000"/>
                  </a:xfrm>
                </p:grpSpPr>
                <p:sp>
                  <p:nvSpPr>
                    <p:cNvPr id="188" name="Rounded Rectangle 187">
                      <a:extLst>
                        <a:ext uri="{FF2B5EF4-FFF2-40B4-BE49-F238E27FC236}">
                          <a16:creationId xmlns:a16="http://schemas.microsoft.com/office/drawing/2014/main" id="{5DD72B86-EACC-F6D1-AE4B-5065169CDD47}"/>
                        </a:ext>
                      </a:extLst>
                    </p:cNvPr>
                    <p:cNvSpPr/>
                    <p:nvPr/>
                  </p:nvSpPr>
                  <p:spPr>
                    <a:xfrm>
                      <a:off x="5051869" y="1012728"/>
                      <a:ext cx="2628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9" name="Rounded Rectangle 188">
                      <a:extLst>
                        <a:ext uri="{FF2B5EF4-FFF2-40B4-BE49-F238E27FC236}">
                          <a16:creationId xmlns:a16="http://schemas.microsoft.com/office/drawing/2014/main" id="{AB8668D6-8042-0B8D-0757-5B0FBB4556EC}"/>
                        </a:ext>
                      </a:extLst>
                    </p:cNvPr>
                    <p:cNvSpPr/>
                    <p:nvPr/>
                  </p:nvSpPr>
                  <p:spPr>
                    <a:xfrm>
                      <a:off x="5321642" y="1012728"/>
                      <a:ext cx="7200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2" name="Rounded Rectangle 181">
                    <a:extLst>
                      <a:ext uri="{FF2B5EF4-FFF2-40B4-BE49-F238E27FC236}">
                        <a16:creationId xmlns:a16="http://schemas.microsoft.com/office/drawing/2014/main" id="{5E92DA20-78CD-5ED8-2DD0-AF65BA1A0D23}"/>
                      </a:ext>
                    </a:extLst>
                  </p:cNvPr>
                  <p:cNvSpPr/>
                  <p:nvPr/>
                </p:nvSpPr>
                <p:spPr>
                  <a:xfrm>
                    <a:off x="11389108" y="393405"/>
                    <a:ext cx="266221" cy="108000"/>
                  </a:xfrm>
                  <a:prstGeom prst="roundRect">
                    <a:avLst>
                      <a:gd name="adj" fmla="val 50000"/>
                    </a:avLst>
                  </a:prstGeom>
                  <a:solidFill>
                    <a:srgbClr val="CCFFC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Rounded Rectangle 184">
                    <a:extLst>
                      <a:ext uri="{FF2B5EF4-FFF2-40B4-BE49-F238E27FC236}">
                        <a16:creationId xmlns:a16="http://schemas.microsoft.com/office/drawing/2014/main" id="{FB6C96ED-DF73-0E0E-365F-F11BE57360EB}"/>
                      </a:ext>
                    </a:extLst>
                  </p:cNvPr>
                  <p:cNvSpPr/>
                  <p:nvPr/>
                </p:nvSpPr>
                <p:spPr>
                  <a:xfrm>
                    <a:off x="11247343" y="398805"/>
                    <a:ext cx="198000" cy="76197"/>
                  </a:xfrm>
                  <a:prstGeom prst="roundRect">
                    <a:avLst>
                      <a:gd name="adj" fmla="val 0"/>
                    </a:avLst>
                  </a:prstGeom>
                  <a:solidFill>
                    <a:srgbClr val="E1C1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31" name="Group 1030">
                  <a:extLst>
                    <a:ext uri="{FF2B5EF4-FFF2-40B4-BE49-F238E27FC236}">
                      <a16:creationId xmlns:a16="http://schemas.microsoft.com/office/drawing/2014/main" id="{D13664EA-CB41-1EB7-84CF-34C1EDEC2D73}"/>
                    </a:ext>
                  </a:extLst>
                </p:cNvPr>
                <p:cNvGrpSpPr/>
                <p:nvPr/>
              </p:nvGrpSpPr>
              <p:grpSpPr>
                <a:xfrm>
                  <a:off x="1901275" y="6611333"/>
                  <a:ext cx="283119" cy="165600"/>
                  <a:chOff x="1902300" y="6467585"/>
                  <a:chExt cx="283119" cy="165600"/>
                </a:xfrm>
              </p:grpSpPr>
              <p:sp>
                <p:nvSpPr>
                  <p:cNvPr id="230" name="Rounded Rectangle 229">
                    <a:extLst>
                      <a:ext uri="{FF2B5EF4-FFF2-40B4-BE49-F238E27FC236}">
                        <a16:creationId xmlns:a16="http://schemas.microsoft.com/office/drawing/2014/main" id="{A8A181C1-9BE6-CDC5-87B7-161C41EBDFAB}"/>
                      </a:ext>
                    </a:extLst>
                  </p:cNvPr>
                  <p:cNvSpPr/>
                  <p:nvPr/>
                </p:nvSpPr>
                <p:spPr>
                  <a:xfrm>
                    <a:off x="1919198" y="6491353"/>
                    <a:ext cx="266221" cy="108000"/>
                  </a:xfrm>
                  <a:prstGeom prst="roundRect">
                    <a:avLst>
                      <a:gd name="adj" fmla="val 50000"/>
                    </a:avLst>
                  </a:prstGeom>
                  <a:solidFill>
                    <a:srgbClr val="CCFFC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1" name="Rectangle 230">
                    <a:extLst>
                      <a:ext uri="{FF2B5EF4-FFF2-40B4-BE49-F238E27FC236}">
                        <a16:creationId xmlns:a16="http://schemas.microsoft.com/office/drawing/2014/main" id="{79F8F617-1498-89AC-9321-5ABAFC87F528}"/>
                      </a:ext>
                    </a:extLst>
                  </p:cNvPr>
                  <p:cNvSpPr/>
                  <p:nvPr/>
                </p:nvSpPr>
                <p:spPr>
                  <a:xfrm rot="10800000">
                    <a:off x="1902300" y="6467585"/>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32" name="Group 1031">
                  <a:extLst>
                    <a:ext uri="{FF2B5EF4-FFF2-40B4-BE49-F238E27FC236}">
                      <a16:creationId xmlns:a16="http://schemas.microsoft.com/office/drawing/2014/main" id="{1C898700-044E-1009-4F9B-F22416F670B6}"/>
                    </a:ext>
                  </a:extLst>
                </p:cNvPr>
                <p:cNvGrpSpPr/>
                <p:nvPr/>
              </p:nvGrpSpPr>
              <p:grpSpPr>
                <a:xfrm>
                  <a:off x="554704" y="6725132"/>
                  <a:ext cx="1016320" cy="165600"/>
                  <a:chOff x="554704" y="6261582"/>
                  <a:chExt cx="1016320" cy="165600"/>
                </a:xfrm>
              </p:grpSpPr>
              <p:grpSp>
                <p:nvGrpSpPr>
                  <p:cNvPr id="224" name="Group 223">
                    <a:extLst>
                      <a:ext uri="{FF2B5EF4-FFF2-40B4-BE49-F238E27FC236}">
                        <a16:creationId xmlns:a16="http://schemas.microsoft.com/office/drawing/2014/main" id="{2020C755-9BF3-AB83-156C-8CA9A9275FC7}"/>
                      </a:ext>
                    </a:extLst>
                  </p:cNvPr>
                  <p:cNvGrpSpPr/>
                  <p:nvPr/>
                </p:nvGrpSpPr>
                <p:grpSpPr>
                  <a:xfrm>
                    <a:off x="554704" y="6279205"/>
                    <a:ext cx="989773" cy="108499"/>
                    <a:chOff x="10502065" y="392906"/>
                    <a:chExt cx="989773" cy="108499"/>
                  </a:xfrm>
                </p:grpSpPr>
                <p:grpSp>
                  <p:nvGrpSpPr>
                    <p:cNvPr id="225" name="Group 224">
                      <a:extLst>
                        <a:ext uri="{FF2B5EF4-FFF2-40B4-BE49-F238E27FC236}">
                          <a16:creationId xmlns:a16="http://schemas.microsoft.com/office/drawing/2014/main" id="{B3D1BF99-16EB-D02C-D22B-0214F08E1B7A}"/>
                        </a:ext>
                      </a:extLst>
                    </p:cNvPr>
                    <p:cNvGrpSpPr/>
                    <p:nvPr/>
                  </p:nvGrpSpPr>
                  <p:grpSpPr>
                    <a:xfrm>
                      <a:off x="10502065" y="392906"/>
                      <a:ext cx="989773" cy="108499"/>
                      <a:chOff x="5051869" y="1012229"/>
                      <a:chExt cx="989773" cy="108499"/>
                    </a:xfrm>
                  </p:grpSpPr>
                  <p:sp>
                    <p:nvSpPr>
                      <p:cNvPr id="228" name="Rounded Rectangle 227">
                        <a:extLst>
                          <a:ext uri="{FF2B5EF4-FFF2-40B4-BE49-F238E27FC236}">
                            <a16:creationId xmlns:a16="http://schemas.microsoft.com/office/drawing/2014/main" id="{7D49871E-851A-C45B-A191-264E7F0872CF}"/>
                          </a:ext>
                        </a:extLst>
                      </p:cNvPr>
                      <p:cNvSpPr/>
                      <p:nvPr/>
                    </p:nvSpPr>
                    <p:spPr>
                      <a:xfrm>
                        <a:off x="5051869" y="1012229"/>
                        <a:ext cx="2628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9" name="Rounded Rectangle 228">
                        <a:extLst>
                          <a:ext uri="{FF2B5EF4-FFF2-40B4-BE49-F238E27FC236}">
                            <a16:creationId xmlns:a16="http://schemas.microsoft.com/office/drawing/2014/main" id="{B00E02DF-76DE-CFF3-3204-C6DFF2E18E5E}"/>
                          </a:ext>
                        </a:extLst>
                      </p:cNvPr>
                      <p:cNvSpPr/>
                      <p:nvPr/>
                    </p:nvSpPr>
                    <p:spPr>
                      <a:xfrm>
                        <a:off x="5321642" y="1012728"/>
                        <a:ext cx="720000" cy="108000"/>
                      </a:xfrm>
                      <a:prstGeom prst="roundRect">
                        <a:avLst>
                          <a:gd name="adj" fmla="val 50000"/>
                        </a:avLst>
                      </a:prstGeom>
                      <a:solidFill>
                        <a:srgbClr val="E1C1DF"/>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7" name="Rounded Rectangle 226">
                      <a:extLst>
                        <a:ext uri="{FF2B5EF4-FFF2-40B4-BE49-F238E27FC236}">
                          <a16:creationId xmlns:a16="http://schemas.microsoft.com/office/drawing/2014/main" id="{151FA366-4F99-DEC0-976A-CBF52EFEC7CA}"/>
                        </a:ext>
                      </a:extLst>
                    </p:cNvPr>
                    <p:cNvSpPr/>
                    <p:nvPr/>
                  </p:nvSpPr>
                  <p:spPr>
                    <a:xfrm>
                      <a:off x="11247343" y="398805"/>
                      <a:ext cx="198000" cy="97200"/>
                    </a:xfrm>
                    <a:prstGeom prst="roundRect">
                      <a:avLst>
                        <a:gd name="adj" fmla="val 0"/>
                      </a:avLst>
                    </a:prstGeom>
                    <a:solidFill>
                      <a:srgbClr val="E1C1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3" name="Rectangle 232">
                    <a:extLst>
                      <a:ext uri="{FF2B5EF4-FFF2-40B4-BE49-F238E27FC236}">
                        <a16:creationId xmlns:a16="http://schemas.microsoft.com/office/drawing/2014/main" id="{FE578DDA-8473-BAC0-569A-B9908B0D1B9D}"/>
                      </a:ext>
                    </a:extLst>
                  </p:cNvPr>
                  <p:cNvSpPr/>
                  <p:nvPr/>
                </p:nvSpPr>
                <p:spPr>
                  <a:xfrm rot="10800000">
                    <a:off x="1499024" y="6261582"/>
                    <a:ext cx="72000" cy="165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33" name="Rectangle 1032">
                  <a:extLst>
                    <a:ext uri="{FF2B5EF4-FFF2-40B4-BE49-F238E27FC236}">
                      <a16:creationId xmlns:a16="http://schemas.microsoft.com/office/drawing/2014/main" id="{22271311-5981-E781-B739-88661272F0F1}"/>
                    </a:ext>
                  </a:extLst>
                </p:cNvPr>
                <p:cNvSpPr/>
                <p:nvPr/>
              </p:nvSpPr>
              <p:spPr>
                <a:xfrm>
                  <a:off x="745142" y="6822425"/>
                  <a:ext cx="1501693" cy="184666"/>
                </a:xfrm>
                <a:prstGeom prst="rect">
                  <a:avLst/>
                </a:prstGeom>
              </p:spPr>
              <p:txBody>
                <a:bodyPr wrap="none">
                  <a:spAutoFit/>
                </a:bodyPr>
                <a:lstStyle/>
                <a:p>
                  <a:r>
                    <a:rPr lang="en-HK" sz="600" b="1" spc="20" dirty="0">
                      <a:solidFill>
                        <a:srgbClr val="C814C9"/>
                      </a:solidFill>
                      <a:latin typeface="Helvetica" pitchFamily="2" charset="0"/>
                    </a:rPr>
                    <a:t>5’-CCACTTTAGC</a:t>
                  </a:r>
                  <a:r>
                    <a:rPr lang="en-HK" sz="600" spc="20" dirty="0">
                      <a:solidFill>
                        <a:srgbClr val="C814C9"/>
                      </a:solidFill>
                      <a:latin typeface="Helvetica" pitchFamily="2" charset="0"/>
                    </a:rPr>
                    <a:t>CTAGCTCAGC-3’</a:t>
                  </a:r>
                  <a:endParaRPr lang="en-HK" sz="600" spc="20" dirty="0">
                    <a:solidFill>
                      <a:srgbClr val="C814C9"/>
                    </a:solidFill>
                    <a:effectLst/>
                    <a:latin typeface="Helvetica" pitchFamily="2" charset="0"/>
                  </a:endParaRPr>
                </a:p>
              </p:txBody>
            </p:sp>
            <p:sp>
              <p:nvSpPr>
                <p:cNvPr id="1034" name="Rectangle 1033">
                  <a:extLst>
                    <a:ext uri="{FF2B5EF4-FFF2-40B4-BE49-F238E27FC236}">
                      <a16:creationId xmlns:a16="http://schemas.microsoft.com/office/drawing/2014/main" id="{2E034F14-9BC0-2717-8D46-A32F0903FBFF}"/>
                    </a:ext>
                  </a:extLst>
                </p:cNvPr>
                <p:cNvSpPr/>
                <p:nvPr/>
              </p:nvSpPr>
              <p:spPr>
                <a:xfrm>
                  <a:off x="1205249" y="6489547"/>
                  <a:ext cx="1536959" cy="184666"/>
                </a:xfrm>
                <a:prstGeom prst="rect">
                  <a:avLst/>
                </a:prstGeom>
              </p:spPr>
              <p:txBody>
                <a:bodyPr wrap="none">
                  <a:spAutoFit/>
                </a:bodyPr>
                <a:lstStyle/>
                <a:p>
                  <a:r>
                    <a:rPr lang="en-HK" sz="600" spc="20" dirty="0">
                      <a:solidFill>
                        <a:srgbClr val="00B050"/>
                      </a:solidFill>
                      <a:latin typeface="Helvetica" pitchFamily="2" charset="0"/>
                    </a:rPr>
                    <a:t>5’-CGCGTCCCGC</a:t>
                  </a:r>
                  <a:r>
                    <a:rPr lang="en-HK" sz="600" b="1" spc="20" dirty="0">
                      <a:solidFill>
                        <a:srgbClr val="00B050"/>
                      </a:solidFill>
                      <a:latin typeface="Helvetica" pitchFamily="2" charset="0"/>
                    </a:rPr>
                    <a:t>CCGCCTGTCC-3’</a:t>
                  </a:r>
                  <a:endParaRPr lang="en-HK" sz="600" spc="20" dirty="0">
                    <a:solidFill>
                      <a:srgbClr val="00B050"/>
                    </a:solidFill>
                    <a:effectLst/>
                    <a:latin typeface="Helvetica" pitchFamily="2" charset="0"/>
                  </a:endParaRPr>
                </a:p>
              </p:txBody>
            </p:sp>
            <p:sp>
              <p:nvSpPr>
                <p:cNvPr id="1035" name="Rectangle 1034">
                  <a:extLst>
                    <a:ext uri="{FF2B5EF4-FFF2-40B4-BE49-F238E27FC236}">
                      <a16:creationId xmlns:a16="http://schemas.microsoft.com/office/drawing/2014/main" id="{409D7176-356E-E0B6-C05A-B8C8582B5F00}"/>
                    </a:ext>
                  </a:extLst>
                </p:cNvPr>
                <p:cNvSpPr/>
                <p:nvPr/>
              </p:nvSpPr>
              <p:spPr>
                <a:xfrm>
                  <a:off x="995300" y="7189231"/>
                  <a:ext cx="1514518" cy="184666"/>
                </a:xfrm>
                <a:prstGeom prst="rect">
                  <a:avLst/>
                </a:prstGeom>
              </p:spPr>
              <p:txBody>
                <a:bodyPr wrap="none">
                  <a:spAutoFit/>
                </a:bodyPr>
                <a:lstStyle/>
                <a:p>
                  <a:pPr algn="ctr"/>
                  <a:r>
                    <a:rPr lang="en-HK" sz="600" b="1" spc="20" dirty="0">
                      <a:solidFill>
                        <a:srgbClr val="C814C9"/>
                      </a:solidFill>
                      <a:latin typeface="Helvetica" pitchFamily="2" charset="0"/>
                    </a:rPr>
                    <a:t>5’-CCACTTTAGC</a:t>
                  </a:r>
                  <a:r>
                    <a:rPr lang="en-HK" sz="600" b="1" spc="20" dirty="0">
                      <a:solidFill>
                        <a:srgbClr val="00B050"/>
                      </a:solidFill>
                      <a:latin typeface="Helvetica" pitchFamily="2" charset="0"/>
                    </a:rPr>
                    <a:t>CCGCCTGTCC-3’</a:t>
                  </a:r>
                  <a:endParaRPr lang="en-HK" sz="600" spc="20" dirty="0">
                    <a:solidFill>
                      <a:srgbClr val="00B050"/>
                    </a:solidFill>
                    <a:effectLst/>
                    <a:latin typeface="Helvetica" pitchFamily="2" charset="0"/>
                  </a:endParaRPr>
                </a:p>
              </p:txBody>
            </p:sp>
            <p:cxnSp>
              <p:nvCxnSpPr>
                <p:cNvPr id="244" name="Straight Connector 243">
                  <a:extLst>
                    <a:ext uri="{FF2B5EF4-FFF2-40B4-BE49-F238E27FC236}">
                      <a16:creationId xmlns:a16="http://schemas.microsoft.com/office/drawing/2014/main" id="{C1288B94-F5EC-C9AD-F735-A4EECE72B638}"/>
                    </a:ext>
                  </a:extLst>
                </p:cNvPr>
                <p:cNvCxnSpPr>
                  <a:cxnSpLocks/>
                </p:cNvCxnSpPr>
                <p:nvPr/>
              </p:nvCxnSpPr>
              <p:spPr>
                <a:xfrm>
                  <a:off x="1976451" y="6528504"/>
                  <a:ext cx="0" cy="252363"/>
                </a:xfrm>
                <a:prstGeom prst="line">
                  <a:avLst/>
                </a:prstGeom>
                <a:ln w="6350">
                  <a:solidFill>
                    <a:schemeClr val="bg2">
                      <a:lumMod val="25000"/>
                    </a:schemeClr>
                  </a:solidFill>
                  <a:prstDash val="sysDash"/>
                </a:ln>
              </p:spPr>
              <p:style>
                <a:lnRef idx="1">
                  <a:schemeClr val="dk1"/>
                </a:lnRef>
                <a:fillRef idx="0">
                  <a:schemeClr val="dk1"/>
                </a:fillRef>
                <a:effectRef idx="0">
                  <a:schemeClr val="dk1"/>
                </a:effectRef>
                <a:fontRef idx="minor">
                  <a:schemeClr val="tx1"/>
                </a:fontRef>
              </p:style>
            </p:cxnSp>
            <p:cxnSp>
              <p:nvCxnSpPr>
                <p:cNvPr id="245" name="Straight Connector 244">
                  <a:extLst>
                    <a:ext uri="{FF2B5EF4-FFF2-40B4-BE49-F238E27FC236}">
                      <a16:creationId xmlns:a16="http://schemas.microsoft.com/office/drawing/2014/main" id="{F511ECF9-24D6-2105-DF31-B96E36E6A42E}"/>
                    </a:ext>
                  </a:extLst>
                </p:cNvPr>
                <p:cNvCxnSpPr>
                  <a:cxnSpLocks/>
                </p:cNvCxnSpPr>
                <p:nvPr/>
              </p:nvCxnSpPr>
              <p:spPr>
                <a:xfrm>
                  <a:off x="1493888" y="6713059"/>
                  <a:ext cx="0" cy="252363"/>
                </a:xfrm>
                <a:prstGeom prst="line">
                  <a:avLst/>
                </a:prstGeom>
                <a:ln w="6350">
                  <a:solidFill>
                    <a:schemeClr val="bg2">
                      <a:lumMod val="25000"/>
                    </a:schemeClr>
                  </a:solidFill>
                  <a:prstDash val="sysDash"/>
                </a:ln>
              </p:spPr>
              <p:style>
                <a:lnRef idx="1">
                  <a:schemeClr val="dk1"/>
                </a:lnRef>
                <a:fillRef idx="0">
                  <a:schemeClr val="dk1"/>
                </a:fillRef>
                <a:effectRef idx="0">
                  <a:schemeClr val="dk1"/>
                </a:effectRef>
                <a:fontRef idx="minor">
                  <a:schemeClr val="tx1"/>
                </a:fontRef>
              </p:style>
            </p:cxnSp>
            <p:sp>
              <p:nvSpPr>
                <p:cNvPr id="249" name="Rectangle 248">
                  <a:extLst>
                    <a:ext uri="{FF2B5EF4-FFF2-40B4-BE49-F238E27FC236}">
                      <a16:creationId xmlns:a16="http://schemas.microsoft.com/office/drawing/2014/main" id="{F3875A50-F991-6372-8BFE-F7DFBC86D72C}"/>
                    </a:ext>
                  </a:extLst>
                </p:cNvPr>
                <p:cNvSpPr/>
                <p:nvPr/>
              </p:nvSpPr>
              <p:spPr>
                <a:xfrm>
                  <a:off x="1611803" y="6618285"/>
                  <a:ext cx="260008" cy="246221"/>
                </a:xfrm>
                <a:prstGeom prst="rect">
                  <a:avLst/>
                </a:prstGeom>
              </p:spPr>
              <p:txBody>
                <a:bodyPr wrap="none">
                  <a:spAutoFit/>
                </a:bodyPr>
                <a:lstStyle/>
                <a:p>
                  <a:r>
                    <a:rPr lang="en-US" altLang="zh-CN" sz="1000" b="1" dirty="0">
                      <a:solidFill>
                        <a:schemeClr val="accent1"/>
                      </a:solidFill>
                      <a:latin typeface="Helvetica" pitchFamily="2" charset="0"/>
                    </a:rPr>
                    <a:t>+</a:t>
                  </a:r>
                  <a:endParaRPr lang="en-US" sz="1000" dirty="0">
                    <a:solidFill>
                      <a:schemeClr val="accent1"/>
                    </a:solidFill>
                  </a:endParaRPr>
                </a:p>
              </p:txBody>
            </p:sp>
            <p:sp>
              <p:nvSpPr>
                <p:cNvPr id="250" name="Down Arrow 249">
                  <a:extLst>
                    <a:ext uri="{FF2B5EF4-FFF2-40B4-BE49-F238E27FC236}">
                      <a16:creationId xmlns:a16="http://schemas.microsoft.com/office/drawing/2014/main" id="{918F16F7-3A62-5A09-77F7-1257D5CFF9D5}"/>
                    </a:ext>
                  </a:extLst>
                </p:cNvPr>
                <p:cNvSpPr/>
                <p:nvPr/>
              </p:nvSpPr>
              <p:spPr>
                <a:xfrm flipH="1">
                  <a:off x="1716892" y="6994424"/>
                  <a:ext cx="45719" cy="53072"/>
                </a:xfrm>
                <a:prstGeom prst="downArrow">
                  <a:avLst>
                    <a:gd name="adj1" fmla="val 27812"/>
                    <a:gd name="adj2" fmla="val 5162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ounded Rectangle 250">
                  <a:extLst>
                    <a:ext uri="{FF2B5EF4-FFF2-40B4-BE49-F238E27FC236}">
                      <a16:creationId xmlns:a16="http://schemas.microsoft.com/office/drawing/2014/main" id="{C81DDED0-52F9-270A-E2AC-3C6FF6D767B0}"/>
                    </a:ext>
                  </a:extLst>
                </p:cNvPr>
                <p:cNvSpPr/>
                <p:nvPr/>
              </p:nvSpPr>
              <p:spPr>
                <a:xfrm rot="10800000">
                  <a:off x="1548896" y="7134932"/>
                  <a:ext cx="198000" cy="72000"/>
                </a:xfrm>
                <a:prstGeom prst="roundRect">
                  <a:avLst>
                    <a:gd name="adj" fmla="val 0"/>
                  </a:avLst>
                </a:prstGeom>
                <a:solidFill>
                  <a:srgbClr val="E1C1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2" name="Rectangle 251">
                <a:extLst>
                  <a:ext uri="{FF2B5EF4-FFF2-40B4-BE49-F238E27FC236}">
                    <a16:creationId xmlns:a16="http://schemas.microsoft.com/office/drawing/2014/main" id="{28CA62B4-AD14-F5EE-1B85-B5FE309A50E1}"/>
                  </a:ext>
                </a:extLst>
              </p:cNvPr>
              <p:cNvSpPr/>
              <p:nvPr/>
            </p:nvSpPr>
            <p:spPr>
              <a:xfrm>
                <a:off x="861086" y="7321886"/>
                <a:ext cx="1758543" cy="338554"/>
              </a:xfrm>
              <a:prstGeom prst="rect">
                <a:avLst/>
              </a:prstGeom>
            </p:spPr>
            <p:txBody>
              <a:bodyPr wrap="square">
                <a:spAutoFit/>
              </a:bodyPr>
              <a:lstStyle/>
              <a:p>
                <a:pPr algn="ctr"/>
                <a:r>
                  <a:rPr lang="en-US" altLang="zh-CN" sz="800" dirty="0">
                    <a:latin typeface="Helvetica" pitchFamily="2" charset="0"/>
                  </a:rPr>
                  <a:t>No</a:t>
                </a:r>
                <a:r>
                  <a:rPr lang="zh-CN" altLang="en-US" sz="800" dirty="0">
                    <a:latin typeface="Helvetica" pitchFamily="2" charset="0"/>
                  </a:rPr>
                  <a:t> </a:t>
                </a:r>
                <a:r>
                  <a:rPr lang="en-US" altLang="zh-CN" sz="800" dirty="0">
                    <a:latin typeface="Helvetica" pitchFamily="2" charset="0"/>
                  </a:rPr>
                  <a:t>break-end</a:t>
                </a:r>
                <a:r>
                  <a:rPr lang="zh-CN" altLang="en-US" sz="800" dirty="0">
                    <a:latin typeface="Helvetica" pitchFamily="2" charset="0"/>
                  </a:rPr>
                  <a:t> </a:t>
                </a:r>
                <a:r>
                  <a:rPr lang="en-US" altLang="zh-CN" sz="800" dirty="0">
                    <a:latin typeface="Helvetica" pitchFamily="2" charset="0"/>
                  </a:rPr>
                  <a:t>insertions in germinal center B stage.</a:t>
                </a:r>
                <a:endParaRPr lang="en-US" sz="800" dirty="0">
                  <a:latin typeface="Helvetica" pitchFamily="2" charset="0"/>
                </a:endParaRPr>
              </a:p>
            </p:txBody>
          </p:sp>
        </p:grpSp>
        <p:sp>
          <p:nvSpPr>
            <p:cNvPr id="258" name="Rounded Rectangle 257">
              <a:extLst>
                <a:ext uri="{FF2B5EF4-FFF2-40B4-BE49-F238E27FC236}">
                  <a16:creationId xmlns:a16="http://schemas.microsoft.com/office/drawing/2014/main" id="{ACA42E9F-0A50-0032-F50B-284A2D9AD13C}"/>
                </a:ext>
              </a:extLst>
            </p:cNvPr>
            <p:cNvSpPr/>
            <p:nvPr/>
          </p:nvSpPr>
          <p:spPr>
            <a:xfrm>
              <a:off x="440322" y="6286138"/>
              <a:ext cx="2259098" cy="1370766"/>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1" name="Rectangle 260">
            <a:extLst>
              <a:ext uri="{FF2B5EF4-FFF2-40B4-BE49-F238E27FC236}">
                <a16:creationId xmlns:a16="http://schemas.microsoft.com/office/drawing/2014/main" id="{848A3030-5183-164E-05B8-15D581BB3A11}"/>
              </a:ext>
            </a:extLst>
          </p:cNvPr>
          <p:cNvSpPr/>
          <p:nvPr/>
        </p:nvSpPr>
        <p:spPr>
          <a:xfrm>
            <a:off x="154809" y="14640486"/>
            <a:ext cx="11210867" cy="1569660"/>
          </a:xfrm>
          <a:prstGeom prst="rect">
            <a:avLst/>
          </a:prstGeom>
        </p:spPr>
        <p:txBody>
          <a:bodyPr wrap="square">
            <a:spAutoFit/>
          </a:bodyPr>
          <a:lstStyle/>
          <a:p>
            <a:r>
              <a:rPr lang="en-HK" sz="1200" b="1" dirty="0">
                <a:latin typeface="Helvetica" pitchFamily="2" charset="0"/>
              </a:rPr>
              <a:t>Supplementary Figure </a:t>
            </a:r>
            <a:r>
              <a:rPr lang="en-US" altLang="zh-CN" sz="1200" b="1" dirty="0">
                <a:latin typeface="Helvetica" pitchFamily="2" charset="0"/>
              </a:rPr>
              <a:t>2</a:t>
            </a:r>
            <a:r>
              <a:rPr lang="en-HK" sz="1200" b="1" dirty="0">
                <a:latin typeface="Helvetica" pitchFamily="2" charset="0"/>
              </a:rPr>
              <a:t>. </a:t>
            </a:r>
            <a:r>
              <a:rPr lang="en-US" altLang="zh-CN" sz="1200" b="1" dirty="0">
                <a:latin typeface="Helvetica" pitchFamily="2" charset="0"/>
              </a:rPr>
              <a:t>Breaking</a:t>
            </a:r>
            <a:r>
              <a:rPr lang="zh-CN" altLang="en-US" sz="1200" b="1" dirty="0">
                <a:latin typeface="Helvetica" pitchFamily="2" charset="0"/>
              </a:rPr>
              <a:t> </a:t>
            </a:r>
            <a:r>
              <a:rPr lang="en-US" altLang="zh-CN" sz="1200" b="1" dirty="0">
                <a:latin typeface="Helvetica" pitchFamily="2" charset="0"/>
              </a:rPr>
              <a:t>and</a:t>
            </a:r>
            <a:r>
              <a:rPr lang="zh-CN" altLang="en-US" sz="1200" b="1" dirty="0">
                <a:latin typeface="Helvetica" pitchFamily="2" charset="0"/>
              </a:rPr>
              <a:t> </a:t>
            </a:r>
            <a:r>
              <a:rPr lang="en-US" altLang="zh-CN" sz="1200" b="1" dirty="0">
                <a:latin typeface="Helvetica" pitchFamily="2" charset="0"/>
              </a:rPr>
              <a:t>joining</a:t>
            </a:r>
            <a:r>
              <a:rPr lang="zh-CN" altLang="en-US" sz="1200" b="1" dirty="0">
                <a:latin typeface="Helvetica" pitchFamily="2" charset="0"/>
              </a:rPr>
              <a:t> </a:t>
            </a:r>
            <a:r>
              <a:rPr lang="en-US" altLang="zh-CN" sz="1200" b="1" dirty="0">
                <a:latin typeface="Helvetica" pitchFamily="2" charset="0"/>
              </a:rPr>
              <a:t>of</a:t>
            </a:r>
            <a:r>
              <a:rPr lang="zh-CN" altLang="en-US" sz="1200" b="1" dirty="0">
                <a:latin typeface="Helvetica" pitchFamily="2" charset="0"/>
              </a:rPr>
              <a:t> </a:t>
            </a:r>
            <a:r>
              <a:rPr lang="en-US" altLang="zh-CN" sz="1200" b="1" dirty="0">
                <a:latin typeface="Helvetica" pitchFamily="2" charset="0"/>
              </a:rPr>
              <a:t>BCL2</a:t>
            </a:r>
            <a:r>
              <a:rPr lang="zh-CN" altLang="en-US" sz="1200" b="1" dirty="0">
                <a:latin typeface="Helvetica" pitchFamily="2" charset="0"/>
              </a:rPr>
              <a:t> </a:t>
            </a:r>
            <a:r>
              <a:rPr lang="en-US" altLang="zh-CN" sz="1200" b="1" dirty="0">
                <a:latin typeface="Helvetica" pitchFamily="2" charset="0"/>
              </a:rPr>
              <a:t>and</a:t>
            </a:r>
            <a:r>
              <a:rPr lang="zh-CN" altLang="en-US" sz="1200" b="1" dirty="0">
                <a:latin typeface="Helvetica" pitchFamily="2" charset="0"/>
              </a:rPr>
              <a:t> </a:t>
            </a:r>
            <a:r>
              <a:rPr lang="en-US" altLang="zh-CN" sz="1200" b="1" dirty="0">
                <a:latin typeface="Helvetica" pitchFamily="2" charset="0"/>
              </a:rPr>
              <a:t>MYC</a:t>
            </a:r>
            <a:r>
              <a:rPr lang="zh-CN" altLang="en-US" sz="1200" b="1" dirty="0">
                <a:latin typeface="Helvetica" pitchFamily="2" charset="0"/>
              </a:rPr>
              <a:t> </a:t>
            </a:r>
            <a:r>
              <a:rPr lang="en-US" altLang="zh-CN" sz="1200" b="1" dirty="0">
                <a:latin typeface="Helvetica" pitchFamily="2" charset="0"/>
              </a:rPr>
              <a:t>rearrangement.</a:t>
            </a:r>
            <a:r>
              <a:rPr lang="zh-CN" altLang="en-US" sz="1200" b="1" dirty="0">
                <a:latin typeface="Helvetica" pitchFamily="2" charset="0"/>
              </a:rPr>
              <a:t> </a:t>
            </a:r>
            <a:endParaRPr lang="en-HK" sz="1200" b="1" dirty="0">
              <a:latin typeface="Helvetica" pitchFamily="2" charset="0"/>
            </a:endParaRPr>
          </a:p>
          <a:p>
            <a:r>
              <a:rPr lang="en-HK" sz="1200" b="1" dirty="0">
                <a:latin typeface="Helvetica" pitchFamily="2" charset="0"/>
              </a:rPr>
              <a:t>(a) </a:t>
            </a:r>
            <a:r>
              <a:rPr lang="en-US" altLang="zh-CN" sz="1200" dirty="0">
                <a:latin typeface="Helvetica" pitchFamily="2" charset="0"/>
              </a:rPr>
              <a:t>BCL2</a:t>
            </a:r>
            <a:r>
              <a:rPr lang="zh-CN" altLang="en-US" sz="1200" dirty="0">
                <a:latin typeface="Helvetica" pitchFamily="2" charset="0"/>
              </a:rPr>
              <a:t> </a:t>
            </a:r>
            <a:r>
              <a:rPr lang="en-US" altLang="zh-CN" sz="1200" dirty="0">
                <a:latin typeface="Helvetica" pitchFamily="2" charset="0"/>
              </a:rPr>
              <a:t>or</a:t>
            </a:r>
            <a:r>
              <a:rPr lang="zh-CN" altLang="en-US" sz="1200" dirty="0">
                <a:latin typeface="Helvetica" pitchFamily="2" charset="0"/>
              </a:rPr>
              <a:t> </a:t>
            </a:r>
            <a:r>
              <a:rPr lang="en-US" altLang="zh-CN" sz="1200" dirty="0">
                <a:latin typeface="Helvetica" pitchFamily="2" charset="0"/>
              </a:rPr>
              <a:t>MYC</a:t>
            </a:r>
            <a:r>
              <a:rPr lang="zh-CN" altLang="en-US" sz="1200" dirty="0">
                <a:latin typeface="Helvetica" pitchFamily="2" charset="0"/>
              </a:rPr>
              <a:t> </a:t>
            </a:r>
            <a:r>
              <a:rPr lang="en-US" altLang="zh-CN" sz="1200" dirty="0">
                <a:latin typeface="Helvetica" pitchFamily="2" charset="0"/>
              </a:rPr>
              <a:t>involved</a:t>
            </a:r>
            <a:r>
              <a:rPr lang="zh-CN" altLang="en-US" sz="1200" dirty="0">
                <a:latin typeface="Helvetica" pitchFamily="2" charset="0"/>
              </a:rPr>
              <a:t> </a:t>
            </a:r>
            <a:r>
              <a:rPr lang="en-US" altLang="zh-CN" sz="1200" dirty="0">
                <a:latin typeface="Helvetica" pitchFamily="2" charset="0"/>
              </a:rPr>
              <a:t>fusions</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FL</a:t>
            </a:r>
            <a:r>
              <a:rPr lang="zh-CN" altLang="en-US" sz="1200" dirty="0">
                <a:latin typeface="Helvetica" pitchFamily="2" charset="0"/>
              </a:rPr>
              <a:t> </a:t>
            </a:r>
            <a:r>
              <a:rPr lang="en-US" altLang="zh-CN" sz="1200" dirty="0">
                <a:latin typeface="Helvetica" pitchFamily="2" charset="0"/>
              </a:rPr>
              <a:t>tumors</a:t>
            </a:r>
            <a:r>
              <a:rPr lang="zh-CN" altLang="en-US" sz="1200" dirty="0">
                <a:latin typeface="Helvetica" pitchFamily="2" charset="0"/>
              </a:rPr>
              <a:t> </a:t>
            </a:r>
            <a:r>
              <a:rPr lang="en-US" altLang="zh-CN" sz="1200" dirty="0">
                <a:latin typeface="Helvetica" pitchFamily="2" charset="0"/>
              </a:rPr>
              <a:t>and</a:t>
            </a:r>
            <a:r>
              <a:rPr lang="zh-CN" altLang="en-US" sz="1200" dirty="0">
                <a:latin typeface="Helvetica" pitchFamily="2" charset="0"/>
              </a:rPr>
              <a:t> </a:t>
            </a:r>
            <a:r>
              <a:rPr lang="en-US" altLang="zh-CN" sz="1200" dirty="0">
                <a:latin typeface="Helvetica" pitchFamily="2" charset="0"/>
              </a:rPr>
              <a:t>DHL</a:t>
            </a:r>
            <a:r>
              <a:rPr lang="zh-CN" altLang="en-US" sz="1200" dirty="0">
                <a:latin typeface="Helvetica" pitchFamily="2" charset="0"/>
              </a:rPr>
              <a:t> </a:t>
            </a:r>
            <a:r>
              <a:rPr lang="en-US" altLang="zh-CN" sz="1200" dirty="0">
                <a:latin typeface="Helvetica" pitchFamily="2" charset="0"/>
              </a:rPr>
              <a:t>tumors.</a:t>
            </a:r>
            <a:endParaRPr lang="en-US" sz="1200" dirty="0">
              <a:latin typeface="Helvetica" pitchFamily="2" charset="0"/>
            </a:endParaRPr>
          </a:p>
          <a:p>
            <a:r>
              <a:rPr lang="en-HK" sz="1200" b="1" dirty="0">
                <a:latin typeface="Helvetica" pitchFamily="2" charset="0"/>
              </a:rPr>
              <a:t>(b) </a:t>
            </a:r>
            <a:r>
              <a:rPr lang="en-US" altLang="zh-CN" sz="1200" dirty="0">
                <a:latin typeface="Helvetica" pitchFamily="2" charset="0"/>
              </a:rPr>
              <a:t>Sequence</a:t>
            </a:r>
            <a:r>
              <a:rPr lang="zh-CN" altLang="en-US" sz="1200" dirty="0">
                <a:latin typeface="Helvetica" pitchFamily="2" charset="0"/>
              </a:rPr>
              <a:t> </a:t>
            </a:r>
            <a:r>
              <a:rPr lang="en-US" altLang="zh-CN" sz="1200" dirty="0">
                <a:latin typeface="Helvetica" pitchFamily="2" charset="0"/>
              </a:rPr>
              <a:t>pattern</a:t>
            </a:r>
            <a:r>
              <a:rPr lang="zh-CN" altLang="en-US" sz="1200" dirty="0">
                <a:latin typeface="Helvetica" pitchFamily="2" charset="0"/>
              </a:rPr>
              <a:t> </a:t>
            </a:r>
            <a:r>
              <a:rPr lang="en-US" altLang="zh-CN" sz="1200" dirty="0">
                <a:latin typeface="Helvetica" pitchFamily="2" charset="0"/>
              </a:rPr>
              <a:t>analysis</a:t>
            </a:r>
            <a:r>
              <a:rPr lang="zh-CN" altLang="en-US" sz="1200" dirty="0">
                <a:latin typeface="Helvetica" pitchFamily="2" charset="0"/>
              </a:rPr>
              <a:t> </a:t>
            </a:r>
            <a:r>
              <a:rPr lang="en-US" altLang="zh-CN" sz="1200" dirty="0">
                <a:latin typeface="Helvetica" pitchFamily="2" charset="0"/>
              </a:rPr>
              <a:t>of</a:t>
            </a:r>
            <a:r>
              <a:rPr lang="zh-CN" altLang="en-US" sz="1200" dirty="0">
                <a:latin typeface="Helvetica" pitchFamily="2" charset="0"/>
              </a:rPr>
              <a:t> </a:t>
            </a:r>
            <a:r>
              <a:rPr lang="en-US" altLang="zh-CN" sz="1200" dirty="0">
                <a:latin typeface="Helvetica" pitchFamily="2" charset="0"/>
              </a:rPr>
              <a:t>double</a:t>
            </a:r>
            <a:r>
              <a:rPr lang="zh-CN" altLang="en-US" sz="1200" dirty="0">
                <a:latin typeface="Helvetica" pitchFamily="2" charset="0"/>
              </a:rPr>
              <a:t> </a:t>
            </a:r>
            <a:r>
              <a:rPr lang="en-US" altLang="zh-CN" sz="1200" dirty="0">
                <a:latin typeface="Helvetica" pitchFamily="2" charset="0"/>
              </a:rPr>
              <a:t>strand</a:t>
            </a:r>
            <a:r>
              <a:rPr lang="zh-CN" altLang="en-US" sz="1200" dirty="0">
                <a:latin typeface="Helvetica" pitchFamily="2" charset="0"/>
              </a:rPr>
              <a:t> </a:t>
            </a:r>
            <a:r>
              <a:rPr lang="en-US" altLang="zh-CN" sz="1200" dirty="0">
                <a:latin typeface="Helvetica" pitchFamily="2" charset="0"/>
              </a:rPr>
              <a:t>breaks</a:t>
            </a:r>
            <a:r>
              <a:rPr lang="zh-CN" altLang="en-US" sz="1200" dirty="0">
                <a:latin typeface="Helvetica" pitchFamily="2" charset="0"/>
              </a:rPr>
              <a:t> </a:t>
            </a:r>
            <a:r>
              <a:rPr lang="en-US" altLang="zh-CN" sz="1200" dirty="0">
                <a:latin typeface="Helvetica" pitchFamily="2" charset="0"/>
              </a:rPr>
              <a:t>on</a:t>
            </a:r>
            <a:r>
              <a:rPr lang="zh-CN" altLang="en-US" sz="1200" dirty="0">
                <a:latin typeface="Helvetica" pitchFamily="2" charset="0"/>
              </a:rPr>
              <a:t> </a:t>
            </a:r>
            <a:r>
              <a:rPr lang="en-US" altLang="zh-CN" sz="1200" i="1" dirty="0">
                <a:latin typeface="Helvetica" pitchFamily="2" charset="0"/>
              </a:rPr>
              <a:t>BCL2/MYC</a:t>
            </a:r>
            <a:r>
              <a:rPr lang="zh-CN" altLang="en-US" sz="1200" dirty="0">
                <a:latin typeface="Helvetica" pitchFamily="2" charset="0"/>
              </a:rPr>
              <a:t> </a:t>
            </a:r>
            <a:r>
              <a:rPr lang="en-US" altLang="zh-CN" sz="1200" dirty="0">
                <a:latin typeface="Helvetica" pitchFamily="2" charset="0"/>
              </a:rPr>
              <a:t>fusion</a:t>
            </a:r>
            <a:r>
              <a:rPr lang="zh-CN" altLang="en-US" sz="1200" dirty="0">
                <a:latin typeface="Helvetica" pitchFamily="2" charset="0"/>
              </a:rPr>
              <a:t> </a:t>
            </a:r>
            <a:r>
              <a:rPr lang="en-US" altLang="zh-CN" sz="1200" dirty="0">
                <a:latin typeface="Helvetica" pitchFamily="2" charset="0"/>
              </a:rPr>
              <a:t>involved</a:t>
            </a:r>
            <a:r>
              <a:rPr lang="zh-CN" altLang="en-US" sz="1200" dirty="0">
                <a:latin typeface="Helvetica" pitchFamily="2" charset="0"/>
              </a:rPr>
              <a:t> </a:t>
            </a:r>
            <a:r>
              <a:rPr lang="en-US" altLang="zh-CN" sz="1200" dirty="0">
                <a:latin typeface="Helvetica" pitchFamily="2" charset="0"/>
              </a:rPr>
              <a:t>loci</a:t>
            </a:r>
            <a:r>
              <a:rPr lang="en-HK" sz="1200" dirty="0">
                <a:latin typeface="Helvetica" pitchFamily="2" charset="0"/>
              </a:rPr>
              <a:t>.</a:t>
            </a:r>
          </a:p>
          <a:p>
            <a:r>
              <a:rPr lang="en-HK" sz="1200" b="1" dirty="0">
                <a:latin typeface="Helvetica" pitchFamily="2" charset="0"/>
              </a:rPr>
              <a:t>(c) </a:t>
            </a:r>
            <a:r>
              <a:rPr lang="en-HK" sz="1200" dirty="0">
                <a:latin typeface="Helvetica" pitchFamily="2" charset="0"/>
              </a:rPr>
              <a:t>Comparison of </a:t>
            </a:r>
            <a:r>
              <a:rPr lang="en-US" altLang="zh-CN" sz="1200" dirty="0">
                <a:latin typeface="Helvetica" pitchFamily="2" charset="0"/>
              </a:rPr>
              <a:t>end-joining</a:t>
            </a:r>
            <a:r>
              <a:rPr lang="zh-CN" altLang="en-US" sz="1200" dirty="0">
                <a:latin typeface="Helvetica" pitchFamily="2" charset="0"/>
              </a:rPr>
              <a:t> </a:t>
            </a:r>
            <a:r>
              <a:rPr lang="en-US" altLang="zh-CN" sz="1200" dirty="0">
                <a:latin typeface="Helvetica" pitchFamily="2" charset="0"/>
              </a:rPr>
              <a:t>pattern</a:t>
            </a:r>
            <a:r>
              <a:rPr lang="en-HK" sz="1200" dirty="0">
                <a:latin typeface="Helvetica" pitchFamily="2" charset="0"/>
              </a:rPr>
              <a:t> between BCL</a:t>
            </a:r>
            <a:r>
              <a:rPr lang="en-US" altLang="zh-CN" sz="1200" dirty="0">
                <a:latin typeface="Helvetica" pitchFamily="2" charset="0"/>
              </a:rPr>
              <a:t>2</a:t>
            </a:r>
            <a:r>
              <a:rPr lang="zh-CN" altLang="en-US" sz="1200" dirty="0">
                <a:latin typeface="Helvetica" pitchFamily="2" charset="0"/>
              </a:rPr>
              <a:t> </a:t>
            </a:r>
            <a:r>
              <a:rPr lang="en-US" altLang="zh-CN" sz="1200" dirty="0">
                <a:latin typeface="Helvetica" pitchFamily="2" charset="0"/>
              </a:rPr>
              <a:t>fusion</a:t>
            </a:r>
            <a:r>
              <a:rPr lang="en-HK" sz="1200" dirty="0">
                <a:latin typeface="Helvetica" pitchFamily="2" charset="0"/>
              </a:rPr>
              <a:t> and MYC </a:t>
            </a:r>
            <a:r>
              <a:rPr lang="en-US" altLang="zh-CN" sz="1200" dirty="0">
                <a:latin typeface="Helvetica" pitchFamily="2" charset="0"/>
              </a:rPr>
              <a:t>fusion</a:t>
            </a:r>
            <a:r>
              <a:rPr lang="en-HK" sz="1200" dirty="0">
                <a:latin typeface="Helvetica" pitchFamily="2" charset="0"/>
              </a:rPr>
              <a:t>. </a:t>
            </a:r>
            <a:r>
              <a:rPr lang="en-US" altLang="zh-CN" sz="1200" dirty="0">
                <a:latin typeface="Helvetica" pitchFamily="2" charset="0"/>
              </a:rPr>
              <a:t>We</a:t>
            </a:r>
            <a:r>
              <a:rPr lang="zh-CN" altLang="en-US" sz="1200" dirty="0">
                <a:latin typeface="Helvetica" pitchFamily="2" charset="0"/>
              </a:rPr>
              <a:t> </a:t>
            </a:r>
            <a:r>
              <a:rPr lang="en-US" altLang="zh-CN" sz="1200" dirty="0">
                <a:latin typeface="Helvetica" pitchFamily="2" charset="0"/>
              </a:rPr>
              <a:t>observed</a:t>
            </a:r>
            <a:r>
              <a:rPr lang="zh-CN" altLang="en-US" sz="1200" dirty="0">
                <a:latin typeface="Helvetica" pitchFamily="2" charset="0"/>
              </a:rPr>
              <a:t> </a:t>
            </a:r>
            <a:r>
              <a:rPr lang="en-US" altLang="zh-CN" sz="1200" dirty="0">
                <a:latin typeface="Helvetica" pitchFamily="2" charset="0"/>
              </a:rPr>
              <a:t>template-independent</a:t>
            </a:r>
            <a:r>
              <a:rPr lang="zh-CN" altLang="en-US" sz="1200" dirty="0">
                <a:latin typeface="Helvetica" pitchFamily="2" charset="0"/>
              </a:rPr>
              <a:t> </a:t>
            </a:r>
            <a:r>
              <a:rPr lang="en-US" altLang="zh-CN" sz="1200" dirty="0">
                <a:latin typeface="Helvetica" pitchFamily="2" charset="0"/>
              </a:rPr>
              <a:t>break-end</a:t>
            </a:r>
            <a:r>
              <a:rPr lang="zh-CN" altLang="en-US" sz="1200" dirty="0">
                <a:latin typeface="Helvetica" pitchFamily="2" charset="0"/>
              </a:rPr>
              <a:t> </a:t>
            </a:r>
            <a:r>
              <a:rPr lang="en-US" altLang="zh-CN" sz="1200" dirty="0">
                <a:latin typeface="Helvetica" pitchFamily="2" charset="0"/>
              </a:rPr>
              <a:t>insertions</a:t>
            </a:r>
            <a:r>
              <a:rPr lang="zh-CN" altLang="en-US" sz="1200" dirty="0">
                <a:latin typeface="Helvetica" pitchFamily="2" charset="0"/>
              </a:rPr>
              <a:t> </a:t>
            </a:r>
            <a:r>
              <a:rPr lang="en-US" altLang="zh-CN" sz="1200" dirty="0">
                <a:latin typeface="Helvetica" pitchFamily="2" charset="0"/>
              </a:rPr>
              <a:t>exclusively</a:t>
            </a:r>
            <a:r>
              <a:rPr lang="zh-CN" altLang="en-US" sz="1200" dirty="0">
                <a:latin typeface="Helvetica" pitchFamily="2" charset="0"/>
              </a:rPr>
              <a:t> </a:t>
            </a:r>
            <a:r>
              <a:rPr lang="en-HK" sz="1200" dirty="0">
                <a:latin typeface="Helvetica" pitchFamily="2" charset="0"/>
              </a:rPr>
              <a:t>enriched in BCL2 translocation</a:t>
            </a:r>
            <a:r>
              <a:rPr lang="zh-CN" altLang="en-US" sz="1200" dirty="0">
                <a:latin typeface="Helvetica" pitchFamily="2" charset="0"/>
              </a:rPr>
              <a:t> </a:t>
            </a:r>
            <a:r>
              <a:rPr lang="en-US" altLang="zh-CN" sz="1200" dirty="0">
                <a:latin typeface="Helvetica" pitchFamily="2" charset="0"/>
              </a:rPr>
              <a:t>but</a:t>
            </a:r>
            <a:r>
              <a:rPr lang="zh-CN" altLang="en-US" sz="1200" dirty="0">
                <a:latin typeface="Helvetica" pitchFamily="2" charset="0"/>
              </a:rPr>
              <a:t> </a:t>
            </a:r>
            <a:r>
              <a:rPr lang="en-US" altLang="zh-CN" sz="1200" dirty="0">
                <a:latin typeface="Helvetica" pitchFamily="2" charset="0"/>
              </a:rPr>
              <a:t>not</a:t>
            </a:r>
            <a:r>
              <a:rPr lang="zh-CN" altLang="en-US" sz="1200" dirty="0">
                <a:latin typeface="Helvetica" pitchFamily="2" charset="0"/>
              </a:rPr>
              <a:t> </a:t>
            </a:r>
            <a:r>
              <a:rPr lang="en-US" altLang="zh-CN" sz="1200" dirty="0">
                <a:latin typeface="Helvetica" pitchFamily="2" charset="0"/>
              </a:rPr>
              <a:t>MYC.</a:t>
            </a:r>
            <a:r>
              <a:rPr lang="en-HK" sz="1200" dirty="0">
                <a:latin typeface="Helvetica" pitchFamily="2" charset="0"/>
              </a:rPr>
              <a:t> </a:t>
            </a:r>
            <a:r>
              <a:rPr lang="en-US" altLang="zh-CN" sz="1200" dirty="0">
                <a:latin typeface="Helvetica" pitchFamily="2" charset="0"/>
              </a:rPr>
              <a:t>The</a:t>
            </a:r>
            <a:r>
              <a:rPr lang="en-HK" sz="1200" dirty="0">
                <a:latin typeface="Helvetica" pitchFamily="2" charset="0"/>
              </a:rPr>
              <a:t> </a:t>
            </a:r>
            <a:r>
              <a:rPr lang="en-US" altLang="zh-CN" sz="1200" dirty="0">
                <a:latin typeface="Helvetica" pitchFamily="2" charset="0"/>
              </a:rPr>
              <a:t>unique</a:t>
            </a:r>
            <a:r>
              <a:rPr lang="zh-CN" altLang="en-US" sz="1200" dirty="0">
                <a:latin typeface="Helvetica" pitchFamily="2" charset="0"/>
              </a:rPr>
              <a:t> </a:t>
            </a:r>
            <a:r>
              <a:rPr lang="en-US" altLang="zh-CN" sz="1200" dirty="0">
                <a:latin typeface="Helvetica" pitchFamily="2" charset="0"/>
              </a:rPr>
              <a:t>break-end</a:t>
            </a:r>
            <a:r>
              <a:rPr lang="zh-CN" altLang="en-US" sz="1200" dirty="0">
                <a:latin typeface="Helvetica" pitchFamily="2" charset="0"/>
              </a:rPr>
              <a:t> </a:t>
            </a:r>
            <a:r>
              <a:rPr lang="en-US" altLang="zh-CN" sz="1200" dirty="0">
                <a:latin typeface="Helvetica" pitchFamily="2" charset="0"/>
              </a:rPr>
              <a:t>joining</a:t>
            </a:r>
            <a:r>
              <a:rPr lang="zh-CN" altLang="en-US" sz="1200" dirty="0">
                <a:latin typeface="Helvetica" pitchFamily="2" charset="0"/>
              </a:rPr>
              <a:t> </a:t>
            </a:r>
            <a:r>
              <a:rPr lang="en-HK" sz="1200" dirty="0">
                <a:latin typeface="Helvetica" pitchFamily="2" charset="0"/>
              </a:rPr>
              <a:t>mechanism</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BCL2</a:t>
            </a:r>
            <a:r>
              <a:rPr lang="zh-CN" altLang="en-US" sz="1200" dirty="0">
                <a:latin typeface="Helvetica" pitchFamily="2" charset="0"/>
              </a:rPr>
              <a:t> </a:t>
            </a:r>
            <a:r>
              <a:rPr lang="en-US" altLang="zh-CN" sz="1200" dirty="0">
                <a:latin typeface="Helvetica" pitchFamily="2" charset="0"/>
              </a:rPr>
              <a:t>might</a:t>
            </a:r>
            <a:r>
              <a:rPr lang="zh-CN" altLang="en-US" sz="1200" dirty="0">
                <a:latin typeface="Helvetica" pitchFamily="2" charset="0"/>
              </a:rPr>
              <a:t> </a:t>
            </a:r>
            <a:r>
              <a:rPr lang="en-HK" altLang="zh-CN" sz="1200" dirty="0">
                <a:latin typeface="Helvetica" pitchFamily="2" charset="0"/>
              </a:rPr>
              <a:t>be</a:t>
            </a:r>
            <a:r>
              <a:rPr lang="zh-CN" altLang="en-US" sz="1200" dirty="0">
                <a:latin typeface="Helvetica" pitchFamily="2" charset="0"/>
              </a:rPr>
              <a:t> </a:t>
            </a:r>
            <a:r>
              <a:rPr lang="en-US" altLang="zh-CN" sz="1200" dirty="0">
                <a:latin typeface="Helvetica" pitchFamily="2" charset="0"/>
              </a:rPr>
              <a:t>triggered</a:t>
            </a:r>
            <a:r>
              <a:rPr lang="zh-CN" altLang="en-US" sz="1200" dirty="0">
                <a:latin typeface="Helvetica" pitchFamily="2" charset="0"/>
              </a:rPr>
              <a:t> </a:t>
            </a:r>
            <a:r>
              <a:rPr lang="en-US" altLang="zh-CN" sz="1200" dirty="0">
                <a:latin typeface="Helvetica" pitchFamily="2" charset="0"/>
              </a:rPr>
              <a:t>by</a:t>
            </a:r>
            <a:r>
              <a:rPr lang="zh-CN" altLang="en-US" sz="1200" dirty="0">
                <a:latin typeface="Helvetica" pitchFamily="2" charset="0"/>
              </a:rPr>
              <a:t> </a:t>
            </a:r>
            <a:r>
              <a:rPr lang="en-US" altLang="zh-CN" sz="1200" dirty="0">
                <a:latin typeface="Helvetica" pitchFamily="2" charset="0"/>
              </a:rPr>
              <a:t>activity</a:t>
            </a:r>
            <a:r>
              <a:rPr lang="zh-CN" altLang="en-US" sz="1200" dirty="0">
                <a:latin typeface="Helvetica" pitchFamily="2" charset="0"/>
              </a:rPr>
              <a:t> </a:t>
            </a:r>
            <a:r>
              <a:rPr lang="en-US" altLang="zh-CN" sz="1200" dirty="0">
                <a:latin typeface="Helvetica" pitchFamily="2" charset="0"/>
              </a:rPr>
              <a:t>of</a:t>
            </a:r>
            <a:r>
              <a:rPr lang="zh-CN" altLang="en-US" sz="1200" dirty="0">
                <a:latin typeface="Helvetica" pitchFamily="2" charset="0"/>
              </a:rPr>
              <a:t> </a:t>
            </a:r>
            <a:r>
              <a:rPr lang="en-US" altLang="zh-CN" sz="1200" i="1" dirty="0">
                <a:latin typeface="Helvetica" pitchFamily="2" charset="0"/>
              </a:rPr>
              <a:t>DNTT</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pre-B</a:t>
            </a:r>
            <a:r>
              <a:rPr lang="zh-CN" altLang="en-US" sz="1200" dirty="0">
                <a:latin typeface="Helvetica" pitchFamily="2" charset="0"/>
              </a:rPr>
              <a:t> </a:t>
            </a:r>
            <a:r>
              <a:rPr lang="en-US" altLang="zh-CN" sz="1200" dirty="0">
                <a:latin typeface="Helvetica" pitchFamily="2" charset="0"/>
              </a:rPr>
              <a:t>stage</a:t>
            </a:r>
            <a:r>
              <a:rPr lang="en-US" altLang="zh-CN" sz="1200" i="1" dirty="0">
                <a:latin typeface="Helvetica" pitchFamily="2" charset="0"/>
              </a:rPr>
              <a:t>,</a:t>
            </a:r>
            <a:r>
              <a:rPr lang="zh-CN" altLang="en-US" sz="1200" i="1" dirty="0">
                <a:latin typeface="Helvetica" pitchFamily="2" charset="0"/>
              </a:rPr>
              <a:t> </a:t>
            </a:r>
            <a:r>
              <a:rPr lang="en-US" altLang="zh-CN" sz="1200" dirty="0">
                <a:latin typeface="Helvetica" pitchFamily="2" charset="0"/>
              </a:rPr>
              <a:t>as</a:t>
            </a:r>
            <a:r>
              <a:rPr lang="zh-CN" altLang="en-US" sz="1200" i="1" dirty="0">
                <a:latin typeface="Helvetica" pitchFamily="2" charset="0"/>
              </a:rPr>
              <a:t> </a:t>
            </a:r>
            <a:r>
              <a:rPr lang="en-US" altLang="zh-CN" sz="1200" i="1" dirty="0">
                <a:latin typeface="Helvetica" pitchFamily="2" charset="0"/>
              </a:rPr>
              <a:t>DNTT</a:t>
            </a:r>
            <a:r>
              <a:rPr lang="zh-CN" altLang="en-US" sz="1200" i="1" dirty="0">
                <a:latin typeface="Helvetica" pitchFamily="2" charset="0"/>
              </a:rPr>
              <a:t> </a:t>
            </a:r>
            <a:r>
              <a:rPr lang="en-US" altLang="zh-CN" sz="1200" dirty="0">
                <a:latin typeface="Helvetica" pitchFamily="2" charset="0"/>
              </a:rPr>
              <a:t>is</a:t>
            </a:r>
            <a:r>
              <a:rPr lang="zh-CN" altLang="en-US" sz="1200" dirty="0">
                <a:latin typeface="Helvetica" pitchFamily="2" charset="0"/>
              </a:rPr>
              <a:t> </a:t>
            </a:r>
            <a:r>
              <a:rPr lang="en-US" altLang="zh-CN" sz="1200" dirty="0">
                <a:latin typeface="Helvetica" pitchFamily="2" charset="0"/>
              </a:rPr>
              <a:t>known</a:t>
            </a:r>
            <a:r>
              <a:rPr lang="zh-CN" altLang="en-US" sz="1200" dirty="0">
                <a:latin typeface="Helvetica" pitchFamily="2" charset="0"/>
              </a:rPr>
              <a:t> </a:t>
            </a:r>
            <a:r>
              <a:rPr lang="en-US" altLang="zh-CN" sz="1200" dirty="0">
                <a:latin typeface="Helvetica" pitchFamily="2" charset="0"/>
              </a:rPr>
              <a:t>for</a:t>
            </a:r>
            <a:r>
              <a:rPr lang="zh-CN" altLang="en-US" sz="1200" dirty="0">
                <a:latin typeface="Helvetica" pitchFamily="2" charset="0"/>
              </a:rPr>
              <a:t> </a:t>
            </a:r>
            <a:r>
              <a:rPr lang="en-US" altLang="zh-CN" sz="1200" dirty="0">
                <a:latin typeface="Helvetica" pitchFamily="2" charset="0"/>
              </a:rPr>
              <a:t>adding</a:t>
            </a:r>
            <a:r>
              <a:rPr lang="zh-CN" altLang="en-US" sz="1200" dirty="0">
                <a:latin typeface="Helvetica" pitchFamily="2" charset="0"/>
              </a:rPr>
              <a:t> </a:t>
            </a:r>
            <a:r>
              <a:rPr lang="en-US" altLang="zh-CN" sz="1200" dirty="0">
                <a:latin typeface="Helvetica" pitchFamily="2" charset="0"/>
              </a:rPr>
              <a:t>nucleotides</a:t>
            </a:r>
            <a:r>
              <a:rPr lang="zh-CN" altLang="en-US" sz="1200" dirty="0">
                <a:latin typeface="Helvetica" pitchFamily="2" charset="0"/>
              </a:rPr>
              <a:t> </a:t>
            </a:r>
            <a:r>
              <a:rPr lang="en-US" altLang="zh-CN" sz="1200" dirty="0">
                <a:latin typeface="Helvetica" pitchFamily="2" charset="0"/>
              </a:rPr>
              <a:t>at</a:t>
            </a:r>
            <a:r>
              <a:rPr lang="zh-CN" altLang="en-US" sz="1200" dirty="0">
                <a:latin typeface="Helvetica" pitchFamily="2" charset="0"/>
              </a:rPr>
              <a:t> </a:t>
            </a:r>
            <a:r>
              <a:rPr lang="en-US" altLang="zh-CN" sz="1200" dirty="0">
                <a:latin typeface="Helvetica" pitchFamily="2" charset="0"/>
              </a:rPr>
              <a:t>V-J</a:t>
            </a:r>
            <a:r>
              <a:rPr lang="zh-CN" altLang="en-US" sz="1200" dirty="0">
                <a:latin typeface="Helvetica" pitchFamily="2" charset="0"/>
              </a:rPr>
              <a:t> </a:t>
            </a:r>
            <a:r>
              <a:rPr lang="en-US" altLang="zh-CN" sz="1200" dirty="0">
                <a:latin typeface="Helvetica" pitchFamily="2" charset="0"/>
              </a:rPr>
              <a:t>gene</a:t>
            </a:r>
            <a:r>
              <a:rPr lang="zh-CN" altLang="en-US" sz="1200" dirty="0">
                <a:latin typeface="Helvetica" pitchFamily="2" charset="0"/>
              </a:rPr>
              <a:t> </a:t>
            </a:r>
            <a:r>
              <a:rPr lang="en-US" altLang="zh-CN" sz="1200" dirty="0">
                <a:latin typeface="Helvetica" pitchFamily="2" charset="0"/>
              </a:rPr>
              <a:t>junctions</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pre-B</a:t>
            </a:r>
            <a:r>
              <a:rPr lang="zh-CN" altLang="en-US" sz="1200" dirty="0">
                <a:latin typeface="Helvetica" pitchFamily="2" charset="0"/>
              </a:rPr>
              <a:t> </a:t>
            </a:r>
            <a:r>
              <a:rPr lang="en-US" altLang="zh-CN" sz="1200" dirty="0">
                <a:latin typeface="Helvetica" pitchFamily="2" charset="0"/>
              </a:rPr>
              <a:t>and</a:t>
            </a:r>
            <a:r>
              <a:rPr lang="zh-CN" altLang="en-US" sz="1200" dirty="0">
                <a:latin typeface="Helvetica" pitchFamily="2" charset="0"/>
              </a:rPr>
              <a:t> </a:t>
            </a:r>
            <a:r>
              <a:rPr lang="en-US" altLang="zh-CN" sz="1200" dirty="0">
                <a:latin typeface="Helvetica" pitchFamily="2" charset="0"/>
              </a:rPr>
              <a:t>pre-T</a:t>
            </a:r>
            <a:r>
              <a:rPr lang="zh-CN" altLang="en-US" sz="1200" dirty="0">
                <a:latin typeface="Helvetica" pitchFamily="2" charset="0"/>
              </a:rPr>
              <a:t> </a:t>
            </a:r>
            <a:r>
              <a:rPr lang="en-US" altLang="zh-CN" sz="1200" dirty="0">
                <a:latin typeface="Helvetica" pitchFamily="2" charset="0"/>
              </a:rPr>
              <a:t>cells</a:t>
            </a:r>
            <a:r>
              <a:rPr lang="zh-CN" altLang="en-US" sz="1200" dirty="0">
                <a:latin typeface="Helvetica" pitchFamily="2" charset="0"/>
              </a:rPr>
              <a:t> </a:t>
            </a:r>
            <a:r>
              <a:rPr lang="en-US" altLang="zh-CN" sz="1200" dirty="0">
                <a:latin typeface="Helvetica" pitchFamily="2" charset="0"/>
              </a:rPr>
              <a:t>[Ref].</a:t>
            </a:r>
            <a:endParaRPr lang="en-HK" sz="1200" dirty="0">
              <a:latin typeface="Helvetica" pitchFamily="2" charset="0"/>
            </a:endParaRPr>
          </a:p>
          <a:p>
            <a:r>
              <a:rPr lang="en-HK" sz="1200" b="1" dirty="0">
                <a:latin typeface="Helvetica" pitchFamily="2" charset="0"/>
              </a:rPr>
              <a:t>(d) </a:t>
            </a:r>
            <a:r>
              <a:rPr lang="en-US" altLang="zh-CN" sz="1200" dirty="0">
                <a:latin typeface="Helvetica" pitchFamily="2" charset="0"/>
              </a:rPr>
              <a:t>BCL2-IgH</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r>
              <a:rPr lang="en-US" altLang="zh-CN" sz="1200" dirty="0">
                <a:latin typeface="Helvetica" pitchFamily="2" charset="0"/>
              </a:rPr>
              <a:t>examples</a:t>
            </a:r>
            <a:r>
              <a:rPr lang="zh-CN" altLang="en-US" sz="1200" dirty="0">
                <a:latin typeface="Helvetica" pitchFamily="2" charset="0"/>
              </a:rPr>
              <a:t> </a:t>
            </a:r>
            <a:r>
              <a:rPr lang="en-US" altLang="zh-CN" sz="1200" dirty="0">
                <a:latin typeface="Helvetica" pitchFamily="2" charset="0"/>
              </a:rPr>
              <a:t>show</a:t>
            </a:r>
            <a:r>
              <a:rPr lang="zh-CN" altLang="en-US" sz="1200" dirty="0">
                <a:latin typeface="Helvetica" pitchFamily="2" charset="0"/>
              </a:rPr>
              <a:t> </a:t>
            </a:r>
            <a:r>
              <a:rPr lang="en-US" altLang="zh-CN" sz="1200" dirty="0">
                <a:latin typeface="Helvetica" pitchFamily="2" charset="0"/>
              </a:rPr>
              <a:t>template-independent</a:t>
            </a:r>
            <a:r>
              <a:rPr lang="zh-CN" altLang="en-US" sz="1200" dirty="0">
                <a:latin typeface="Helvetica" pitchFamily="2" charset="0"/>
              </a:rPr>
              <a:t> </a:t>
            </a:r>
            <a:r>
              <a:rPr lang="en-US" altLang="zh-CN" sz="1200" dirty="0">
                <a:latin typeface="Helvetica" pitchFamily="2" charset="0"/>
              </a:rPr>
              <a:t>break-end</a:t>
            </a:r>
            <a:r>
              <a:rPr lang="zh-CN" altLang="en-US" sz="1200" dirty="0">
                <a:latin typeface="Helvetica" pitchFamily="2" charset="0"/>
              </a:rPr>
              <a:t> </a:t>
            </a:r>
            <a:r>
              <a:rPr lang="en-US" altLang="zh-CN" sz="1200" dirty="0">
                <a:latin typeface="Helvetica" pitchFamily="2" charset="0"/>
              </a:rPr>
              <a:t>insertions</a:t>
            </a:r>
            <a:r>
              <a:rPr lang="zh-CN" altLang="en-US" sz="1200" dirty="0">
                <a:latin typeface="Helvetica" pitchFamily="2" charset="0"/>
              </a:rPr>
              <a:t> </a:t>
            </a:r>
            <a:r>
              <a:rPr lang="en-US" altLang="zh-CN" sz="1200" dirty="0">
                <a:latin typeface="Helvetica" pitchFamily="2" charset="0"/>
              </a:rPr>
              <a:t>in</a:t>
            </a:r>
            <a:r>
              <a:rPr lang="zh-CN" altLang="en-US" sz="1200" dirty="0">
                <a:latin typeface="Helvetica" pitchFamily="2" charset="0"/>
              </a:rPr>
              <a:t> </a:t>
            </a:r>
            <a:r>
              <a:rPr lang="en-US" altLang="zh-CN" sz="1200" dirty="0">
                <a:latin typeface="Helvetica" pitchFamily="2" charset="0"/>
              </a:rPr>
              <a:t>all</a:t>
            </a:r>
            <a:r>
              <a:rPr lang="zh-CN" altLang="en-US" sz="1200" dirty="0">
                <a:latin typeface="Helvetica" pitchFamily="2" charset="0"/>
              </a:rPr>
              <a:t> </a:t>
            </a:r>
            <a:r>
              <a:rPr lang="en-US" altLang="zh-CN" sz="1200" dirty="0">
                <a:latin typeface="Helvetica" pitchFamily="2" charset="0"/>
              </a:rPr>
              <a:t>junction</a:t>
            </a:r>
            <a:r>
              <a:rPr lang="zh-CN" altLang="en-US" sz="1200" dirty="0">
                <a:latin typeface="Helvetica" pitchFamily="2" charset="0"/>
              </a:rPr>
              <a:t> </a:t>
            </a:r>
            <a:r>
              <a:rPr lang="en-US" altLang="zh-CN" sz="1200" dirty="0">
                <a:latin typeface="Helvetica" pitchFamily="2" charset="0"/>
              </a:rPr>
              <a:t>supporting</a:t>
            </a:r>
            <a:r>
              <a:rPr lang="zh-CN" altLang="en-US" sz="1200" dirty="0">
                <a:latin typeface="Helvetica" pitchFamily="2" charset="0"/>
              </a:rPr>
              <a:t> </a:t>
            </a:r>
            <a:r>
              <a:rPr lang="en-US" altLang="zh-CN" sz="1200" dirty="0">
                <a:latin typeface="Helvetica" pitchFamily="2" charset="0"/>
              </a:rPr>
              <a:t>split</a:t>
            </a:r>
            <a:r>
              <a:rPr lang="zh-CN" altLang="en-US" sz="1200" dirty="0">
                <a:latin typeface="Helvetica" pitchFamily="2" charset="0"/>
              </a:rPr>
              <a:t> </a:t>
            </a:r>
            <a:r>
              <a:rPr lang="en-US" altLang="zh-CN" sz="1200" dirty="0">
                <a:latin typeface="Helvetica" pitchFamily="2" charset="0"/>
              </a:rPr>
              <a:t>reads.</a:t>
            </a:r>
            <a:endParaRPr lang="en-HK" sz="1200" dirty="0">
              <a:latin typeface="Helvetica" pitchFamily="2" charset="0"/>
            </a:endParaRPr>
          </a:p>
          <a:p>
            <a:r>
              <a:rPr lang="en-US" altLang="zh-CN" sz="1200" b="1" dirty="0">
                <a:latin typeface="Helvetica" pitchFamily="2" charset="0"/>
              </a:rPr>
              <a:t>(e)</a:t>
            </a:r>
            <a:r>
              <a:rPr lang="zh-CN" altLang="en-US" sz="1200" b="1" dirty="0">
                <a:latin typeface="Helvetica" pitchFamily="2" charset="0"/>
              </a:rPr>
              <a:t> </a:t>
            </a:r>
            <a:r>
              <a:rPr lang="en-US" altLang="zh-CN" sz="1200" dirty="0">
                <a:latin typeface="Helvetica" pitchFamily="2" charset="0"/>
              </a:rPr>
              <a:t>Junction</a:t>
            </a:r>
            <a:r>
              <a:rPr lang="zh-CN" altLang="en-US" sz="1200" dirty="0">
                <a:latin typeface="Helvetica" pitchFamily="2" charset="0"/>
              </a:rPr>
              <a:t> </a:t>
            </a:r>
            <a:r>
              <a:rPr lang="en-US" altLang="zh-CN" sz="1200" dirty="0">
                <a:latin typeface="Helvetica" pitchFamily="2" charset="0"/>
              </a:rPr>
              <a:t>reads</a:t>
            </a:r>
            <a:r>
              <a:rPr lang="zh-CN" altLang="en-US" sz="1200" dirty="0">
                <a:latin typeface="Helvetica" pitchFamily="2" charset="0"/>
              </a:rPr>
              <a:t> </a:t>
            </a:r>
            <a:r>
              <a:rPr lang="en-US" altLang="zh-CN" sz="1200" dirty="0">
                <a:latin typeface="Helvetica" pitchFamily="2" charset="0"/>
              </a:rPr>
              <a:t>of</a:t>
            </a:r>
            <a:r>
              <a:rPr lang="zh-CN" altLang="en-US" sz="1200" dirty="0">
                <a:latin typeface="Helvetica" pitchFamily="2" charset="0"/>
              </a:rPr>
              <a:t> </a:t>
            </a:r>
            <a:r>
              <a:rPr lang="en-US" altLang="zh-CN" sz="1200" dirty="0">
                <a:latin typeface="Helvetica" pitchFamily="2" charset="0"/>
              </a:rPr>
              <a:t>MYC</a:t>
            </a:r>
            <a:r>
              <a:rPr lang="zh-CN" altLang="en-US" sz="1200" dirty="0">
                <a:latin typeface="Helvetica" pitchFamily="2" charset="0"/>
              </a:rPr>
              <a:t> </a:t>
            </a:r>
            <a:r>
              <a:rPr lang="en-US" altLang="zh-CN" sz="1200" dirty="0">
                <a:latin typeface="Helvetica" pitchFamily="2" charset="0"/>
              </a:rPr>
              <a:t>fusions</a:t>
            </a:r>
            <a:r>
              <a:rPr lang="zh-CN" altLang="en-US" sz="1200" dirty="0">
                <a:latin typeface="Helvetica" pitchFamily="2" charset="0"/>
              </a:rPr>
              <a:t> </a:t>
            </a:r>
            <a:r>
              <a:rPr lang="en-US" altLang="zh-CN" sz="1200" dirty="0">
                <a:latin typeface="Helvetica" pitchFamily="2" charset="0"/>
              </a:rPr>
              <a:t>present</a:t>
            </a:r>
            <a:r>
              <a:rPr lang="zh-CN" altLang="en-US" sz="1200" dirty="0">
                <a:latin typeface="Helvetica" pitchFamily="2" charset="0"/>
              </a:rPr>
              <a:t> </a:t>
            </a:r>
            <a:r>
              <a:rPr lang="en-US" altLang="zh-CN" sz="1200" dirty="0">
                <a:latin typeface="Helvetica" pitchFamily="2" charset="0"/>
              </a:rPr>
              <a:t>no</a:t>
            </a:r>
            <a:r>
              <a:rPr lang="zh-CN" altLang="en-US" sz="1200" dirty="0">
                <a:latin typeface="Helvetica" pitchFamily="2" charset="0"/>
              </a:rPr>
              <a:t> </a:t>
            </a:r>
            <a:r>
              <a:rPr lang="en-US" altLang="zh-CN" sz="1200" dirty="0">
                <a:latin typeface="Helvetica" pitchFamily="2" charset="0"/>
              </a:rPr>
              <a:t>extra</a:t>
            </a:r>
            <a:r>
              <a:rPr lang="zh-CN" altLang="en-US" sz="1200" dirty="0">
                <a:latin typeface="Helvetica" pitchFamily="2" charset="0"/>
              </a:rPr>
              <a:t> </a:t>
            </a:r>
            <a:r>
              <a:rPr lang="en-US" altLang="zh-CN" sz="1200" dirty="0">
                <a:latin typeface="Helvetica" pitchFamily="2" charset="0"/>
              </a:rPr>
              <a:t>sequence</a:t>
            </a:r>
            <a:r>
              <a:rPr lang="zh-CN" altLang="en-US" sz="1200" dirty="0">
                <a:latin typeface="Helvetica" pitchFamily="2" charset="0"/>
              </a:rPr>
              <a:t> </a:t>
            </a:r>
            <a:r>
              <a:rPr lang="en-US" altLang="zh-CN" sz="1200" dirty="0">
                <a:latin typeface="Helvetica" pitchFamily="2" charset="0"/>
              </a:rPr>
              <a:t>inserted</a:t>
            </a:r>
            <a:r>
              <a:rPr lang="zh-CN" altLang="en-US" sz="1200" dirty="0">
                <a:latin typeface="Helvetica" pitchFamily="2" charset="0"/>
              </a:rPr>
              <a:t> </a:t>
            </a:r>
            <a:r>
              <a:rPr lang="en-US" altLang="zh-CN" sz="1200" dirty="0">
                <a:latin typeface="Helvetica" pitchFamily="2" charset="0"/>
              </a:rPr>
              <a:t>during</a:t>
            </a:r>
            <a:r>
              <a:rPr lang="zh-CN" altLang="en-US" sz="1200" dirty="0">
                <a:latin typeface="Helvetica" pitchFamily="2" charset="0"/>
              </a:rPr>
              <a:t> </a:t>
            </a:r>
            <a:r>
              <a:rPr lang="en-US" altLang="zh-CN" sz="1200" dirty="0">
                <a:latin typeface="Helvetica" pitchFamily="2" charset="0"/>
              </a:rPr>
              <a:t>the</a:t>
            </a:r>
            <a:r>
              <a:rPr lang="zh-CN" altLang="en-US" sz="1200" dirty="0">
                <a:latin typeface="Helvetica" pitchFamily="2" charset="0"/>
              </a:rPr>
              <a:t> </a:t>
            </a:r>
            <a:r>
              <a:rPr lang="en-US" altLang="zh-CN" sz="1200" dirty="0">
                <a:latin typeface="Helvetica" pitchFamily="2" charset="0"/>
              </a:rPr>
              <a:t>formation</a:t>
            </a:r>
            <a:r>
              <a:rPr lang="zh-CN" altLang="en-US" sz="1200" dirty="0">
                <a:latin typeface="Helvetica" pitchFamily="2" charset="0"/>
              </a:rPr>
              <a:t> </a:t>
            </a:r>
            <a:r>
              <a:rPr lang="en-US" altLang="zh-CN" sz="1200" dirty="0">
                <a:latin typeface="Helvetica" pitchFamily="2" charset="0"/>
              </a:rPr>
              <a:t>of</a:t>
            </a:r>
            <a:r>
              <a:rPr lang="zh-CN" altLang="en-US" sz="1200" dirty="0">
                <a:latin typeface="Helvetica" pitchFamily="2" charset="0"/>
              </a:rPr>
              <a:t> </a:t>
            </a:r>
            <a:r>
              <a:rPr lang="en-US" altLang="zh-CN" sz="1200" dirty="0">
                <a:latin typeface="Helvetica" pitchFamily="2" charset="0"/>
              </a:rPr>
              <a:t>translocation.</a:t>
            </a:r>
            <a:r>
              <a:rPr lang="zh-CN" altLang="en-US" sz="1200" dirty="0">
                <a:latin typeface="Helvetica" pitchFamily="2" charset="0"/>
              </a:rPr>
              <a:t> </a:t>
            </a:r>
            <a:endParaRPr lang="en-HK" sz="1200" dirty="0">
              <a:latin typeface="Helvetica" pitchFamily="2" charset="0"/>
            </a:endParaRPr>
          </a:p>
        </p:txBody>
      </p:sp>
      <p:sp>
        <p:nvSpPr>
          <p:cNvPr id="1047" name="Rectangle 1046">
            <a:extLst>
              <a:ext uri="{FF2B5EF4-FFF2-40B4-BE49-F238E27FC236}">
                <a16:creationId xmlns:a16="http://schemas.microsoft.com/office/drawing/2014/main" id="{73BFDD02-80D1-52A4-9CB5-882444E18C53}"/>
              </a:ext>
            </a:extLst>
          </p:cNvPr>
          <p:cNvSpPr/>
          <p:nvPr/>
        </p:nvSpPr>
        <p:spPr>
          <a:xfrm>
            <a:off x="185232" y="16287979"/>
            <a:ext cx="10542628" cy="738664"/>
          </a:xfrm>
          <a:prstGeom prst="rect">
            <a:avLst/>
          </a:prstGeom>
        </p:spPr>
        <p:txBody>
          <a:bodyPr wrap="square">
            <a:spAutoFit/>
          </a:bodyPr>
          <a:lstStyle/>
          <a:p>
            <a:r>
              <a:rPr lang="en-US" altLang="zh-CN" sz="1200" b="1" dirty="0">
                <a:solidFill>
                  <a:srgbClr val="222222"/>
                </a:solidFill>
                <a:latin typeface="Arial" panose="020B0604020202020204" pitchFamily="34" charset="0"/>
              </a:rPr>
              <a:t>Reference</a:t>
            </a:r>
          </a:p>
          <a:p>
            <a:r>
              <a:rPr lang="en-US" altLang="zh-CN" sz="1000" dirty="0">
                <a:solidFill>
                  <a:srgbClr val="222222"/>
                </a:solidFill>
                <a:latin typeface="Arial" panose="020B0604020202020204" pitchFamily="34" charset="0"/>
              </a:rPr>
              <a:t>1.</a:t>
            </a:r>
            <a:r>
              <a:rPr lang="zh-CN" altLang="en-US" sz="1000" dirty="0">
                <a:solidFill>
                  <a:srgbClr val="222222"/>
                </a:solidFill>
                <a:latin typeface="Arial" panose="020B0604020202020204" pitchFamily="34" charset="0"/>
              </a:rPr>
              <a:t> </a:t>
            </a:r>
            <a:r>
              <a:rPr lang="en-HK" sz="1000" dirty="0">
                <a:solidFill>
                  <a:srgbClr val="222222"/>
                </a:solidFill>
                <a:latin typeface="Arial" panose="020B0604020202020204" pitchFamily="34" charset="0"/>
              </a:rPr>
              <a:t>Lieber, Michael R. "Mechanisms of human lymphoid chromosomal translocations." </a:t>
            </a:r>
            <a:r>
              <a:rPr lang="en-HK" sz="1000" i="1" dirty="0">
                <a:solidFill>
                  <a:srgbClr val="222222"/>
                </a:solidFill>
                <a:latin typeface="Arial" panose="020B0604020202020204" pitchFamily="34" charset="0"/>
              </a:rPr>
              <a:t>Nature Reviews Cancer</a:t>
            </a:r>
            <a:r>
              <a:rPr lang="en-HK" sz="1000" dirty="0">
                <a:solidFill>
                  <a:srgbClr val="222222"/>
                </a:solidFill>
                <a:latin typeface="Arial" panose="020B0604020202020204" pitchFamily="34" charset="0"/>
              </a:rPr>
              <a:t> 16.6 (2016): 387-398.</a:t>
            </a:r>
          </a:p>
          <a:p>
            <a:r>
              <a:rPr lang="en-US" altLang="zh-CN" sz="1000" dirty="0">
                <a:solidFill>
                  <a:srgbClr val="222222"/>
                </a:solidFill>
                <a:latin typeface="Arial" panose="020B0604020202020204" pitchFamily="34" charset="0"/>
              </a:rPr>
              <a:t>2.</a:t>
            </a:r>
            <a:r>
              <a:rPr lang="zh-CN" altLang="en-US" sz="1000" dirty="0">
                <a:solidFill>
                  <a:srgbClr val="222222"/>
                </a:solidFill>
                <a:latin typeface="Arial" panose="020B0604020202020204" pitchFamily="34" charset="0"/>
              </a:rPr>
              <a:t> </a:t>
            </a:r>
            <a:r>
              <a:rPr lang="en-US" sz="1000" dirty="0">
                <a:solidFill>
                  <a:srgbClr val="222222"/>
                </a:solidFill>
                <a:latin typeface="Arial" panose="020B0604020202020204" pitchFamily="34" charset="0"/>
              </a:rPr>
              <a:t>Landau, NATHANIEL R., et al. "Increased frequency of N-region insertion in a murine pre-B-cell line infected with a terminal deoxynucleotidyl transferase retroviral expression vector." </a:t>
            </a:r>
            <a:r>
              <a:rPr lang="en-US" sz="1000" i="1" dirty="0">
                <a:solidFill>
                  <a:srgbClr val="222222"/>
                </a:solidFill>
                <a:latin typeface="Arial" panose="020B0604020202020204" pitchFamily="34" charset="0"/>
              </a:rPr>
              <a:t>Molecular and cellular biology</a:t>
            </a:r>
            <a:r>
              <a:rPr lang="en-US" sz="1000" dirty="0">
                <a:solidFill>
                  <a:srgbClr val="222222"/>
                </a:solidFill>
                <a:latin typeface="Arial" panose="020B0604020202020204" pitchFamily="34" charset="0"/>
              </a:rPr>
              <a:t> 7.9 (1987): 3237-3243</a:t>
            </a:r>
            <a:r>
              <a:rPr lang="en-US" altLang="zh-CN" sz="1000" dirty="0">
                <a:solidFill>
                  <a:srgbClr val="222222"/>
                </a:solidFill>
                <a:latin typeface="Arial" panose="020B0604020202020204" pitchFamily="34" charset="0"/>
              </a:rPr>
              <a:t>.</a:t>
            </a:r>
            <a:endParaRPr lang="en-US" sz="1000" dirty="0">
              <a:solidFill>
                <a:srgbClr val="222222"/>
              </a:solidFill>
              <a:latin typeface="Arial" panose="020B0604020202020204" pitchFamily="34" charset="0"/>
            </a:endParaRPr>
          </a:p>
        </p:txBody>
      </p:sp>
    </p:spTree>
    <p:extLst>
      <p:ext uri="{BB962C8B-B14F-4D97-AF65-F5344CB8AC3E}">
        <p14:creationId xmlns:p14="http://schemas.microsoft.com/office/powerpoint/2010/main" val="22082274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148617</TotalTime>
  <Words>916</Words>
  <Application>Microsoft Macintosh PowerPoint</Application>
  <PresentationFormat>Custom</PresentationFormat>
  <Paragraphs>322</Paragraphs>
  <Slides>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Helvetica</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biaobinjiang@gmail.com</dc:creator>
  <cp:lastModifiedBy>SONG Dong</cp:lastModifiedBy>
  <cp:revision>1541</cp:revision>
  <cp:lastPrinted>2022-02-15T19:46:00Z</cp:lastPrinted>
  <dcterms:created xsi:type="dcterms:W3CDTF">2020-01-06T08:51:01Z</dcterms:created>
  <dcterms:modified xsi:type="dcterms:W3CDTF">2022-06-04T04:06:45Z</dcterms:modified>
</cp:coreProperties>
</file>